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B2F97-39B7-45A4-914C-91EF61C287E4}" type="datetimeFigureOut">
              <a:rPr lang="el-GR" smtClean="0"/>
              <a:t>11/10/2021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D2CFC-EE4F-4D95-AC60-177F84914C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3380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75A7-3C8E-4247-BC2F-5DC424474EB2}" type="datetime1">
              <a:rPr lang="el-GR" smtClean="0"/>
              <a:t>11/10/2021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0C0-B92F-4345-8F8B-0D3845C33C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9EB6-8026-451F-86FA-E1D093AC83AA}" type="datetime1">
              <a:rPr lang="el-GR" smtClean="0"/>
              <a:t>11/10/2021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0C0-B92F-4345-8F8B-0D3845C33C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AD44-7C6C-4897-9370-E1EE25FFCC10}" type="datetime1">
              <a:rPr lang="el-GR" smtClean="0"/>
              <a:t>11/10/2021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0C0-B92F-4345-8F8B-0D3845C33C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4BC4-6791-4C28-9019-9E18553EFD3A}" type="datetime1">
              <a:rPr lang="el-GR" smtClean="0"/>
              <a:t>11/10/2021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0C0-B92F-4345-8F8B-0D3845C33C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4968-2CFA-4683-96EF-13409FC0FF6E}" type="datetime1">
              <a:rPr lang="el-GR" smtClean="0"/>
              <a:t>11/10/2021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0C0-B92F-4345-8F8B-0D3845C33C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79EB-B9FB-4542-81AD-BAE4400C118F}" type="datetime1">
              <a:rPr lang="el-GR" smtClean="0"/>
              <a:t>11/10/2021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0C0-B92F-4345-8F8B-0D3845C33C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C4B68-448B-4EDF-9B75-AFCDC3333163}" type="datetime1">
              <a:rPr lang="el-GR" smtClean="0"/>
              <a:t>11/10/2021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0C0-B92F-4345-8F8B-0D3845C33C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03FC-F397-42DC-BDAC-7AD0EF5C0643}" type="datetime1">
              <a:rPr lang="el-GR" smtClean="0"/>
              <a:t>11/10/2021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0C0-B92F-4345-8F8B-0D3845C33C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7344-53BE-40FE-8AE7-8C03B9F6669B}" type="datetime1">
              <a:rPr lang="el-GR" smtClean="0"/>
              <a:t>11/10/2021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0C0-B92F-4345-8F8B-0D3845C33C2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7E86-41D3-418D-84E0-6B5B5AC97957}" type="datetime1">
              <a:rPr lang="el-GR" smtClean="0"/>
              <a:t>11/10/2021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40C0-B92F-4345-8F8B-0D3845C33C25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EDF7-183E-4C69-A678-8D7BC6AB0E0D}" type="datetime1">
              <a:rPr lang="el-GR" smtClean="0"/>
              <a:t>11/10/2021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D040C0-B92F-4345-8F8B-0D3845C33C25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9D040C0-B92F-4345-8F8B-0D3845C33C25}" type="slidenum">
              <a:rPr lang="el-GR" smtClean="0"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5FC3699-EE80-4616-86DE-2EB40FC2A86B}" type="datetime1">
              <a:rPr lang="el-GR" smtClean="0"/>
              <a:t>11/10/2021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3"/>
          <p:cNvSpPr txBox="1">
            <a:spLocks/>
          </p:cNvSpPr>
          <p:nvPr/>
        </p:nvSpPr>
        <p:spPr>
          <a:xfrm>
            <a:off x="467544" y="4108617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Γ. Ο Διαιρετέος και ο διαιρέτης δεκαδικοί αριθμοί</a:t>
            </a:r>
            <a:endParaRPr lang="el-GR" dirty="0"/>
          </a:p>
        </p:txBody>
      </p:sp>
      <p:sp>
        <p:nvSpPr>
          <p:cNvPr id="6" name="Τίτλος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διαίρεση στους δεκαδικούς αριθμούς (3)</a:t>
            </a:r>
            <a:endParaRPr lang="el-GR" dirty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840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700534" y="260648"/>
            <a:ext cx="7327850" cy="18002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2800" dirty="0" smtClean="0"/>
              <a:t>Πολλαπλασιάζουμε τον διαιρέτη με το 10, 100, 1.000, … ώστε να γίνει φυσικός αριθμός. Με τον ίδιο αριθμό πολλαπλασιάζω και τον Διαιρετέο.</a:t>
            </a:r>
            <a:endParaRPr lang="el-GR" sz="2800" dirty="0"/>
          </a:p>
        </p:txBody>
      </p:sp>
      <p:grpSp>
        <p:nvGrpSpPr>
          <p:cNvPr id="5" name="Ομάδα 4"/>
          <p:cNvGrpSpPr/>
          <p:nvPr/>
        </p:nvGrpSpPr>
        <p:grpSpPr>
          <a:xfrm>
            <a:off x="4723500" y="2228820"/>
            <a:ext cx="864096" cy="2376264"/>
            <a:chOff x="1835696" y="4005064"/>
            <a:chExt cx="864096" cy="1944216"/>
          </a:xfrm>
        </p:grpSpPr>
        <p:cxnSp>
          <p:nvCxnSpPr>
            <p:cNvPr id="6" name="Ευθεία γραμμή σύνδεσης 5"/>
            <p:cNvCxnSpPr/>
            <p:nvPr/>
          </p:nvCxnSpPr>
          <p:spPr>
            <a:xfrm>
              <a:off x="1835696" y="4005064"/>
              <a:ext cx="0" cy="19442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Ευθεία γραμμή σύνδεσης 6"/>
            <p:cNvCxnSpPr/>
            <p:nvPr/>
          </p:nvCxnSpPr>
          <p:spPr>
            <a:xfrm>
              <a:off x="1835696" y="4581128"/>
              <a:ext cx="86409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" name="Ευθεία γραμμή σύνδεσης 7"/>
          <p:cNvCxnSpPr/>
          <p:nvPr/>
        </p:nvCxnSpPr>
        <p:spPr>
          <a:xfrm>
            <a:off x="3824288" y="2882254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>
            <a:off x="3453485" y="386325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>
            <a:off x="3309469" y="3632417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Ευθεία γραμμή σύνδεσης 10"/>
          <p:cNvCxnSpPr/>
          <p:nvPr/>
        </p:nvCxnSpPr>
        <p:spPr>
          <a:xfrm>
            <a:off x="3518221" y="4647229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/>
        </p:nvCxnSpPr>
        <p:spPr>
          <a:xfrm>
            <a:off x="3374205" y="441639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31358" y="237620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19,6</a:t>
            </a:r>
            <a:endParaRPr lang="el-GR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791506" y="237620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0,16</a:t>
            </a:r>
            <a:endParaRPr lang="el-GR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519590" y="2376200"/>
            <a:ext cx="88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chemeClr val="accent4">
                    <a:lumMod val="75000"/>
                  </a:schemeClr>
                </a:solidFill>
              </a:rPr>
              <a:t>Χ 100</a:t>
            </a:r>
            <a:endParaRPr lang="el-GR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08221" y="2376201"/>
            <a:ext cx="772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chemeClr val="accent4">
                    <a:lumMod val="75000"/>
                  </a:schemeClr>
                </a:solidFill>
              </a:rPr>
              <a:t>Χ 100</a:t>
            </a:r>
            <a:endParaRPr lang="el-GR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8449" y="2974885"/>
            <a:ext cx="846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4">
                    <a:lumMod val="75000"/>
                  </a:schemeClr>
                </a:solidFill>
              </a:rPr>
              <a:t>1960</a:t>
            </a:r>
            <a:endParaRPr lang="el-GR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84949" y="299174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chemeClr val="accent4">
                    <a:lumMod val="75000"/>
                  </a:schemeClr>
                </a:solidFill>
              </a:rPr>
              <a:t>16</a:t>
            </a:r>
            <a:endParaRPr lang="el-GR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0" name="Ευθεία γραμμή σύνδεσης 19"/>
          <p:cNvCxnSpPr/>
          <p:nvPr/>
        </p:nvCxnSpPr>
        <p:spPr>
          <a:xfrm>
            <a:off x="4723500" y="3453413"/>
            <a:ext cx="79609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Ευθεία γραμμή σύνδεσης 20"/>
          <p:cNvCxnSpPr/>
          <p:nvPr/>
        </p:nvCxnSpPr>
        <p:spPr>
          <a:xfrm>
            <a:off x="4047140" y="2882254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91506" y="3464450"/>
            <a:ext cx="418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</a:t>
            </a:r>
            <a:endParaRPr lang="el-GR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701953" y="341695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16</a:t>
            </a:r>
            <a:endParaRPr lang="el-GR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738449" y="387861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03</a:t>
            </a:r>
            <a:endParaRPr lang="el-GR" sz="2400" dirty="0"/>
          </a:p>
        </p:txBody>
      </p:sp>
      <p:cxnSp>
        <p:nvCxnSpPr>
          <p:cNvPr id="25" name="Ευθεία γραμμή σύνδεσης 24"/>
          <p:cNvCxnSpPr/>
          <p:nvPr/>
        </p:nvCxnSpPr>
        <p:spPr>
          <a:xfrm>
            <a:off x="4234098" y="2882254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98558" y="38632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endParaRPr lang="el-GR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71267" y="34644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2</a:t>
            </a:r>
            <a:endParaRPr lang="el-GR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893940" y="4174592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3 2</a:t>
            </a:r>
            <a:endParaRPr lang="el-GR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850733" y="4647229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0 4</a:t>
            </a:r>
            <a:endParaRPr lang="el-GR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288439" y="46472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l-GR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587596" y="3481313"/>
            <a:ext cx="264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,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49511" y="345341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2</a:t>
            </a:r>
            <a:endParaRPr lang="el-GR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064019" y="5077407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3 2</a:t>
            </a:r>
            <a:endParaRPr lang="el-GR" sz="2400" dirty="0"/>
          </a:p>
        </p:txBody>
      </p:sp>
      <p:cxnSp>
        <p:nvCxnSpPr>
          <p:cNvPr id="34" name="Ευθεία γραμμή σύνδεσης 33"/>
          <p:cNvCxnSpPr/>
          <p:nvPr/>
        </p:nvCxnSpPr>
        <p:spPr>
          <a:xfrm>
            <a:off x="3729550" y="553907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εία γραμμή σύνδεσης 34"/>
          <p:cNvCxnSpPr/>
          <p:nvPr/>
        </p:nvCxnSpPr>
        <p:spPr>
          <a:xfrm>
            <a:off x="3585534" y="5308239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093180" y="5539072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0 8</a:t>
            </a:r>
            <a:endParaRPr lang="el-GR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4568142" y="55390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0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47492" y="34644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5</a:t>
            </a:r>
            <a:endParaRPr lang="el-GR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302658" y="5864224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8 0</a:t>
            </a:r>
            <a:endParaRPr lang="el-GR" sz="2400" dirty="0"/>
          </a:p>
        </p:txBody>
      </p:sp>
      <p:cxnSp>
        <p:nvCxnSpPr>
          <p:cNvPr id="40" name="Ευθεία γραμμή σύνδεσης 39"/>
          <p:cNvCxnSpPr/>
          <p:nvPr/>
        </p:nvCxnSpPr>
        <p:spPr>
          <a:xfrm>
            <a:off x="3990466" y="6325889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Ευθεία γραμμή σύνδεσης 40"/>
          <p:cNvCxnSpPr/>
          <p:nvPr/>
        </p:nvCxnSpPr>
        <p:spPr>
          <a:xfrm>
            <a:off x="3846450" y="609505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327387" y="6325889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 </a:t>
            </a:r>
            <a:r>
              <a:rPr lang="el-GR" sz="2400" dirty="0" err="1" smtClean="0"/>
              <a:t>0</a:t>
            </a:r>
            <a:endParaRPr lang="el-GR" sz="2400" dirty="0"/>
          </a:p>
        </p:txBody>
      </p:sp>
      <p:cxnSp>
        <p:nvCxnSpPr>
          <p:cNvPr id="43" name="Ευθεία γραμμή σύνδεσης 42"/>
          <p:cNvCxnSpPr/>
          <p:nvPr/>
        </p:nvCxnSpPr>
        <p:spPr>
          <a:xfrm>
            <a:off x="4367305" y="2866873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524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6" grpId="0"/>
      <p:bldP spid="37" grpId="0"/>
      <p:bldP spid="38" grpId="0"/>
      <p:bldP spid="39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1420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l-GR" sz="2400" dirty="0" smtClean="0"/>
              <a:t>Για να διαιρέσουμε έναν δεκαδικό αριθμό με το 10, 100, 1.000, … μετακινούμε την υποδιαστολή μία, δύο, τρεις … θέσεις αντίστοιχα προς τα αριστερά. Αν δεν έχει τόσα ψηφία ο αριθμός, συμπληρώνουμε με μηδενικά.</a:t>
            </a:r>
            <a:endParaRPr lang="el-G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2975814"/>
            <a:ext cx="3651962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3200" dirty="0" smtClean="0"/>
              <a:t>Π.χ.: 69,5 : 10 = 6,95</a:t>
            </a:r>
            <a:endParaRPr lang="el-G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4149080"/>
            <a:ext cx="4068743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3200" dirty="0" smtClean="0"/>
              <a:t>Π.χ.: 69,5 : 100 = </a:t>
            </a:r>
            <a:r>
              <a:rPr lang="el-GR" sz="3200" dirty="0" smtClean="0">
                <a:solidFill>
                  <a:srgbClr val="FF0000"/>
                </a:solidFill>
              </a:rPr>
              <a:t>0</a:t>
            </a:r>
            <a:r>
              <a:rPr lang="el-GR" sz="3200" dirty="0" smtClean="0"/>
              <a:t>,695</a:t>
            </a:r>
            <a:endParaRPr lang="el-GR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5260685"/>
            <a:ext cx="4589718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3200" dirty="0" smtClean="0"/>
              <a:t>Π.χ.: 69,5 : 1.000 = </a:t>
            </a:r>
            <a:r>
              <a:rPr lang="el-GR" sz="3200" dirty="0" smtClean="0">
                <a:solidFill>
                  <a:srgbClr val="FF0000"/>
                </a:solidFill>
              </a:rPr>
              <a:t>0</a:t>
            </a:r>
            <a:r>
              <a:rPr lang="el-GR" sz="3200" dirty="0" smtClean="0"/>
              <a:t>,</a:t>
            </a:r>
            <a:r>
              <a:rPr lang="el-GR" sz="3200" dirty="0" smtClean="0">
                <a:solidFill>
                  <a:srgbClr val="FF0000"/>
                </a:solidFill>
              </a:rPr>
              <a:t>0</a:t>
            </a:r>
            <a:r>
              <a:rPr lang="el-GR" sz="3200" dirty="0" smtClean="0"/>
              <a:t>695</a:t>
            </a:r>
            <a:endParaRPr lang="el-GR" sz="320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842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l-GR" dirty="0" smtClean="0"/>
              <a:t>ΑΣΚΗΣΕΙΣ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72816"/>
            <a:ext cx="47361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 κάνεις κάθετα τις παρακάτω διαιρέσεις:</a:t>
            </a:r>
          </a:p>
          <a:p>
            <a:pPr marL="342900" indent="-342900">
              <a:buAutoNum type="arabicPeriod"/>
            </a:pPr>
            <a:endParaRPr lang="el-GR" dirty="0"/>
          </a:p>
          <a:p>
            <a:r>
              <a:rPr lang="el-GR" dirty="0" smtClean="0"/>
              <a:t>    12,4 : 3,6      0,65 : 0,5      54,25 : 3,5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18100" y="4077072"/>
                <a:ext cx="6649705" cy="10397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2. Να κάνεις τη διαίρεση  </a:t>
                </a:r>
                <a:r>
                  <a:rPr lang="el-GR" b="1" dirty="0" smtClean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l-GR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𝟕𝟐</m:t>
                        </m:r>
                      </m:num>
                      <m:den>
                        <m:r>
                          <a:rPr lang="el-GR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l-GR" b="1" dirty="0" smtClean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: 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l-GR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l-GR" b="1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l-GR" b="1" dirty="0" smtClean="0">
                    <a:solidFill>
                      <a:schemeClr val="accent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μετατρέποντας τους μεικτούς:</a:t>
                </a:r>
              </a:p>
              <a:p>
                <a:endParaRPr lang="el-GR" dirty="0"/>
              </a:p>
              <a:p>
                <a:r>
                  <a:rPr lang="el-GR" b="1" dirty="0">
                    <a:solidFill>
                      <a:schemeClr val="accent2">
                        <a:lumMod val="50000"/>
                      </a:schemeClr>
                    </a:solidFill>
                  </a:rPr>
                  <a:t>α</a:t>
                </a:r>
                <a:r>
                  <a:rPr lang="el-GR" dirty="0" smtClean="0"/>
                  <a:t>) σε κλάσματα                                                               </a:t>
                </a:r>
                <a:r>
                  <a:rPr lang="el-GR" b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β</a:t>
                </a:r>
                <a:r>
                  <a:rPr lang="el-GR" dirty="0" smtClean="0"/>
                  <a:t>) σε δεκαδικούς </a:t>
                </a:r>
                <a:endParaRPr lang="el-G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00" y="4077072"/>
                <a:ext cx="6649705" cy="1039772"/>
              </a:xfrm>
              <a:prstGeom prst="rect">
                <a:avLst/>
              </a:prstGeom>
              <a:blipFill rotWithShape="1">
                <a:blip r:embed="rId2"/>
                <a:stretch>
                  <a:fillRect l="-825" b="-94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5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ειτνίαση">
  <a:themeElements>
    <a:clrScheme name="Γειτνίαση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ειτνίαση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185</TotalTime>
  <Words>198</Words>
  <Application>Microsoft Office PowerPoint</Application>
  <PresentationFormat>Προβολή στην οθόνη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Γειτνίαση</vt:lpstr>
      <vt:lpstr>Η διαίρεση στους δεκαδικούς αριθμούς (3)</vt:lpstr>
      <vt:lpstr>Πολλαπλασιάζουμε τον διαιρέτη με το 10, 100, 1.000, … ώστε να γίνει φυσικός αριθμός. Με τον ίδιο αριθμό πολλαπλασιάζω και τον Διαιρετέο.</vt:lpstr>
      <vt:lpstr>Για να διαιρέσουμε έναν δεκαδικό αριθμό με το 10, 100, 1.000, … μετακινούμε την υποδιαστολή μία, δύο, τρεις … θέσεις αντίστοιχα προς τα αριστερά. Αν δεν έχει τόσα ψηφία ο αριθμός, συμπληρώνουμε με μηδενικά.</vt:lpstr>
      <vt:lpstr>ΑΣΚΗΣΕΙΣ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διαίρεση στους δεκαδικούς αριθμούς (3)</dc:title>
  <dc:creator>ΚΑΤΕΡΙΝΑ ΠΑΠΑΪΩΑΝΝΟΥ</dc:creator>
  <cp:lastModifiedBy>ΚΑΤΕΡΙΝΑ ΠΑΠΑΪΩΑΝΝΟΥ</cp:lastModifiedBy>
  <cp:revision>9</cp:revision>
  <dcterms:created xsi:type="dcterms:W3CDTF">2021-03-10T08:43:10Z</dcterms:created>
  <dcterms:modified xsi:type="dcterms:W3CDTF">2021-10-11T20:13:00Z</dcterms:modified>
</cp:coreProperties>
</file>