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4" r:id="rId5"/>
    <p:sldId id="265" r:id="rId6"/>
    <p:sldId id="266" r:id="rId7"/>
    <p:sldId id="267" r:id="rId8"/>
    <p:sldId id="268" r:id="rId9"/>
    <p:sldId id="269" r:id="rId10"/>
    <p:sldId id="270" r:id="rId11"/>
    <p:sldId id="271" r:id="rId12"/>
    <p:sldId id="272" r:id="rId13"/>
    <p:sldId id="273" r:id="rId14"/>
    <p:sldId id="257" r:id="rId15"/>
    <p:sldId id="258" r:id="rId16"/>
    <p:sldId id="259" r:id="rId17"/>
    <p:sldId id="260" r:id="rId18"/>
    <p:sldId id="274"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FA1AEC65-16B1-47E6-BF3A-FC289CA7016C}" type="datetimeFigureOut">
              <a:rPr lang="el-GR" smtClean="0"/>
              <a:t>20/3/2022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18B18C6-34FC-4D31-B041-D6CD7E0F1CCA}" type="slidenum">
              <a:rPr lang="el-GR" smtClean="0"/>
              <a:t>‹#›</a:t>
            </a:fld>
            <a:endParaRPr lang="el-GR"/>
          </a:p>
        </p:txBody>
      </p:sp>
    </p:spTree>
    <p:extLst>
      <p:ext uri="{BB962C8B-B14F-4D97-AF65-F5344CB8AC3E}">
        <p14:creationId xmlns:p14="http://schemas.microsoft.com/office/powerpoint/2010/main" val="2457903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A1AEC65-16B1-47E6-BF3A-FC289CA7016C}" type="datetimeFigureOut">
              <a:rPr lang="el-GR" smtClean="0"/>
              <a:t>20/3/2022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18B18C6-34FC-4D31-B041-D6CD7E0F1CCA}" type="slidenum">
              <a:rPr lang="el-GR" smtClean="0"/>
              <a:t>‹#›</a:t>
            </a:fld>
            <a:endParaRPr lang="el-GR"/>
          </a:p>
        </p:txBody>
      </p:sp>
    </p:spTree>
    <p:extLst>
      <p:ext uri="{BB962C8B-B14F-4D97-AF65-F5344CB8AC3E}">
        <p14:creationId xmlns:p14="http://schemas.microsoft.com/office/powerpoint/2010/main" val="528662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A1AEC65-16B1-47E6-BF3A-FC289CA7016C}" type="datetimeFigureOut">
              <a:rPr lang="el-GR" smtClean="0"/>
              <a:t>20/3/2022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18B18C6-34FC-4D31-B041-D6CD7E0F1CCA}" type="slidenum">
              <a:rPr lang="el-GR" smtClean="0"/>
              <a:t>‹#›</a:t>
            </a:fld>
            <a:endParaRPr lang="el-GR"/>
          </a:p>
        </p:txBody>
      </p:sp>
    </p:spTree>
    <p:extLst>
      <p:ext uri="{BB962C8B-B14F-4D97-AF65-F5344CB8AC3E}">
        <p14:creationId xmlns:p14="http://schemas.microsoft.com/office/powerpoint/2010/main" val="3338389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A1AEC65-16B1-47E6-BF3A-FC289CA7016C}" type="datetimeFigureOut">
              <a:rPr lang="el-GR" smtClean="0"/>
              <a:t>20/3/2022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18B18C6-34FC-4D31-B041-D6CD7E0F1CCA}" type="slidenum">
              <a:rPr lang="el-GR" smtClean="0"/>
              <a:t>‹#›</a:t>
            </a:fld>
            <a:endParaRPr lang="el-GR"/>
          </a:p>
        </p:txBody>
      </p:sp>
    </p:spTree>
    <p:extLst>
      <p:ext uri="{BB962C8B-B14F-4D97-AF65-F5344CB8AC3E}">
        <p14:creationId xmlns:p14="http://schemas.microsoft.com/office/powerpoint/2010/main" val="3790669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FA1AEC65-16B1-47E6-BF3A-FC289CA7016C}" type="datetimeFigureOut">
              <a:rPr lang="el-GR" smtClean="0"/>
              <a:t>20/3/2022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18B18C6-34FC-4D31-B041-D6CD7E0F1CCA}" type="slidenum">
              <a:rPr lang="el-GR" smtClean="0"/>
              <a:t>‹#›</a:t>
            </a:fld>
            <a:endParaRPr lang="el-GR"/>
          </a:p>
        </p:txBody>
      </p:sp>
    </p:spTree>
    <p:extLst>
      <p:ext uri="{BB962C8B-B14F-4D97-AF65-F5344CB8AC3E}">
        <p14:creationId xmlns:p14="http://schemas.microsoft.com/office/powerpoint/2010/main" val="892747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A1AEC65-16B1-47E6-BF3A-FC289CA7016C}" type="datetimeFigureOut">
              <a:rPr lang="el-GR" smtClean="0"/>
              <a:t>20/3/2022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18B18C6-34FC-4D31-B041-D6CD7E0F1CCA}" type="slidenum">
              <a:rPr lang="el-GR" smtClean="0"/>
              <a:t>‹#›</a:t>
            </a:fld>
            <a:endParaRPr lang="el-GR"/>
          </a:p>
        </p:txBody>
      </p:sp>
    </p:spTree>
    <p:extLst>
      <p:ext uri="{BB962C8B-B14F-4D97-AF65-F5344CB8AC3E}">
        <p14:creationId xmlns:p14="http://schemas.microsoft.com/office/powerpoint/2010/main" val="85439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FA1AEC65-16B1-47E6-BF3A-FC289CA7016C}" type="datetimeFigureOut">
              <a:rPr lang="el-GR" smtClean="0"/>
              <a:t>20/3/2022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618B18C6-34FC-4D31-B041-D6CD7E0F1CCA}" type="slidenum">
              <a:rPr lang="el-GR" smtClean="0"/>
              <a:t>‹#›</a:t>
            </a:fld>
            <a:endParaRPr lang="el-GR"/>
          </a:p>
        </p:txBody>
      </p:sp>
    </p:spTree>
    <p:extLst>
      <p:ext uri="{BB962C8B-B14F-4D97-AF65-F5344CB8AC3E}">
        <p14:creationId xmlns:p14="http://schemas.microsoft.com/office/powerpoint/2010/main" val="3174126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FA1AEC65-16B1-47E6-BF3A-FC289CA7016C}" type="datetimeFigureOut">
              <a:rPr lang="el-GR" smtClean="0"/>
              <a:t>20/3/2022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618B18C6-34FC-4D31-B041-D6CD7E0F1CCA}" type="slidenum">
              <a:rPr lang="el-GR" smtClean="0"/>
              <a:t>‹#›</a:t>
            </a:fld>
            <a:endParaRPr lang="el-GR"/>
          </a:p>
        </p:txBody>
      </p:sp>
    </p:spTree>
    <p:extLst>
      <p:ext uri="{BB962C8B-B14F-4D97-AF65-F5344CB8AC3E}">
        <p14:creationId xmlns:p14="http://schemas.microsoft.com/office/powerpoint/2010/main" val="3264388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A1AEC65-16B1-47E6-BF3A-FC289CA7016C}" type="datetimeFigureOut">
              <a:rPr lang="el-GR" smtClean="0"/>
              <a:t>20/3/2022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618B18C6-34FC-4D31-B041-D6CD7E0F1CCA}" type="slidenum">
              <a:rPr lang="el-GR" smtClean="0"/>
              <a:t>‹#›</a:t>
            </a:fld>
            <a:endParaRPr lang="el-GR"/>
          </a:p>
        </p:txBody>
      </p:sp>
    </p:spTree>
    <p:extLst>
      <p:ext uri="{BB962C8B-B14F-4D97-AF65-F5344CB8AC3E}">
        <p14:creationId xmlns:p14="http://schemas.microsoft.com/office/powerpoint/2010/main" val="2341794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A1AEC65-16B1-47E6-BF3A-FC289CA7016C}" type="datetimeFigureOut">
              <a:rPr lang="el-GR" smtClean="0"/>
              <a:t>20/3/2022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18B18C6-34FC-4D31-B041-D6CD7E0F1CCA}" type="slidenum">
              <a:rPr lang="el-GR" smtClean="0"/>
              <a:t>‹#›</a:t>
            </a:fld>
            <a:endParaRPr lang="el-GR"/>
          </a:p>
        </p:txBody>
      </p:sp>
    </p:spTree>
    <p:extLst>
      <p:ext uri="{BB962C8B-B14F-4D97-AF65-F5344CB8AC3E}">
        <p14:creationId xmlns:p14="http://schemas.microsoft.com/office/powerpoint/2010/main" val="2400335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A1AEC65-16B1-47E6-BF3A-FC289CA7016C}" type="datetimeFigureOut">
              <a:rPr lang="el-GR" smtClean="0"/>
              <a:t>20/3/2022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18B18C6-34FC-4D31-B041-D6CD7E0F1CCA}" type="slidenum">
              <a:rPr lang="el-GR" smtClean="0"/>
              <a:t>‹#›</a:t>
            </a:fld>
            <a:endParaRPr lang="el-GR"/>
          </a:p>
        </p:txBody>
      </p:sp>
    </p:spTree>
    <p:extLst>
      <p:ext uri="{BB962C8B-B14F-4D97-AF65-F5344CB8AC3E}">
        <p14:creationId xmlns:p14="http://schemas.microsoft.com/office/powerpoint/2010/main" val="2703291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1AEC65-16B1-47E6-BF3A-FC289CA7016C}" type="datetimeFigureOut">
              <a:rPr lang="el-GR" smtClean="0"/>
              <a:t>20/3/2022</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B18C6-34FC-4D31-B041-D6CD7E0F1CCA}" type="slidenum">
              <a:rPr lang="el-GR" smtClean="0"/>
              <a:t>‹#›</a:t>
            </a:fld>
            <a:endParaRPr lang="el-GR"/>
          </a:p>
        </p:txBody>
      </p:sp>
    </p:spTree>
    <p:extLst>
      <p:ext uri="{BB962C8B-B14F-4D97-AF65-F5344CB8AC3E}">
        <p14:creationId xmlns:p14="http://schemas.microsoft.com/office/powerpoint/2010/main" val="3447136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el.wikipedia.org/wiki/&#913;&#957;&#948;&#961;&#953;&#940;&#957;&#964;&#945;&#962;_&#922;&#959;&#955;&#959;&#954;&#959;&#964;&#961;&#974;&#957;&#951;_(&#928;&#945;&#955;&#945;&#953;&#940;_&#914;&#959;&#965;&#955;&#942;)"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hellenicparliament.gr/onlinePublishing/KEL/kantata/rigas/thurios.mp3" TargetMode="External"/><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photodentro.edu.gr/v/item/video/8522/48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ΕΛΛΗΝΙΚΗ ΕΠΑΝΑΣΤΑΣΗ </a:t>
            </a:r>
            <a:endParaRPr lang="el-GR" dirty="0"/>
          </a:p>
        </p:txBody>
      </p:sp>
      <p:sp>
        <p:nvSpPr>
          <p:cNvPr id="3" name="Υπότιτλος 2"/>
          <p:cNvSpPr>
            <a:spLocks noGrp="1"/>
          </p:cNvSpPr>
          <p:nvPr>
            <p:ph type="subTitle" idx="1"/>
          </p:nvPr>
        </p:nvSpPr>
        <p:spPr/>
        <p:txBody>
          <a:bodyPr>
            <a:normAutofit/>
          </a:bodyPr>
          <a:lstStyle/>
          <a:p>
            <a:r>
              <a:rPr lang="el-GR" dirty="0" smtClean="0"/>
              <a:t>1821</a:t>
            </a:r>
          </a:p>
          <a:p>
            <a:endParaRPr lang="el-GR" dirty="0"/>
          </a:p>
          <a:p>
            <a:r>
              <a:rPr lang="el-GR" dirty="0" smtClean="0"/>
              <a:t>Πηγές: Ιστορία, Γλώσσα Ε </a:t>
            </a:r>
            <a:endParaRPr lang="el-GR" dirty="0"/>
          </a:p>
        </p:txBody>
      </p:sp>
    </p:spTree>
    <p:extLst>
      <p:ext uri="{BB962C8B-B14F-4D97-AF65-F5344CB8AC3E}">
        <p14:creationId xmlns:p14="http://schemas.microsoft.com/office/powerpoint/2010/main" val="244644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b="0" dirty="0"/>
              <a:t>Η Μεγάλη Επανάσταση (1821-1830)</a:t>
            </a:r>
            <a:endParaRPr lang="el-GR" dirty="0"/>
          </a:p>
        </p:txBody>
      </p:sp>
      <p:pic>
        <p:nvPicPr>
          <p:cNvPr id="7" name="Θέση περιεχομένου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96672" y="273050"/>
            <a:ext cx="4468505" cy="5853113"/>
          </a:xfrm>
        </p:spPr>
      </p:pic>
      <p:sp>
        <p:nvSpPr>
          <p:cNvPr id="6" name="Θέση κειμένου 5"/>
          <p:cNvSpPr>
            <a:spLocks noGrp="1"/>
          </p:cNvSpPr>
          <p:nvPr>
            <p:ph type="body" sz="half" idx="2"/>
          </p:nvPr>
        </p:nvSpPr>
        <p:spPr/>
        <p:txBody>
          <a:bodyPr>
            <a:normAutofit/>
          </a:bodyPr>
          <a:lstStyle/>
          <a:p>
            <a:r>
              <a:rPr lang="el-GR" sz="1800" dirty="0"/>
              <a:t>Η Μεγάλη Επανάσταση του 1821 αποτελεί την κορυφαία προσπάθεια των Ελλήνων να αποκτήσουν την ελευθερία τους. Παρά τις δυσκολίες και τα προβλήματα, εσωτερικά και εξωτερικά, η Επανάσταση πέτυχε τελικώς το στόχο της. Μέσα σε σχετικά σύντομο διάστημα, ως το 1830, η Ελλάδα κέρδισε την ανεξαρτησία της έστω και με περιορισμένα σύνορα. Η ελεύθερη εθνική ζωή ξεκίνησε και τέθηκαν νέοι εθνικοί στόχοι.</a:t>
            </a:r>
          </a:p>
        </p:txBody>
      </p:sp>
    </p:spTree>
    <p:extLst>
      <p:ext uri="{BB962C8B-B14F-4D97-AF65-F5344CB8AC3E}">
        <p14:creationId xmlns:p14="http://schemas.microsoft.com/office/powerpoint/2010/main" val="1660769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0" dirty="0"/>
              <a:t>Η Φιλική Εταιρεία</a:t>
            </a:r>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9312" y="1118394"/>
            <a:ext cx="2943225" cy="4162425"/>
          </a:xfrm>
        </p:spPr>
      </p:pic>
      <p:sp>
        <p:nvSpPr>
          <p:cNvPr id="4" name="Θέση κειμένου 3"/>
          <p:cNvSpPr>
            <a:spLocks noGrp="1"/>
          </p:cNvSpPr>
          <p:nvPr>
            <p:ph type="body" sz="half" idx="2"/>
          </p:nvPr>
        </p:nvSpPr>
        <p:spPr/>
        <p:txBody>
          <a:bodyPr>
            <a:noAutofit/>
          </a:bodyPr>
          <a:lstStyle/>
          <a:p>
            <a:r>
              <a:rPr lang="el-GR" sz="2000" dirty="0"/>
              <a:t>Η </a:t>
            </a:r>
            <a:r>
              <a:rPr lang="el-GR" sz="2000" b="1" dirty="0"/>
              <a:t>Φιλική Εταιρεία</a:t>
            </a:r>
            <a:r>
              <a:rPr lang="el-GR" sz="2000" dirty="0"/>
              <a:t> ιδρύθηκε επτά χρόνια πριν από την έναρξη της Μεγάλης Επανάστασης του 1821, με σκοπό να συντονίσει τις προσπάθειες των υπόδουλων Ελλήνων για την απελευθέρωσή τους. Η οργάνωση ιδρύθηκε μυστικά στην Οδησσό της Ρωσίας, το 1814, από τρεις άσημους εμπόρους, τον Εμμανουήλ Ξάνθο, το Νικόλαο Σκουφά και τον Αθανάσιο Τσακάλωφ.</a:t>
            </a:r>
          </a:p>
        </p:txBody>
      </p:sp>
    </p:spTree>
    <p:extLst>
      <p:ext uri="{BB962C8B-B14F-4D97-AF65-F5344CB8AC3E}">
        <p14:creationId xmlns:p14="http://schemas.microsoft.com/office/powerpoint/2010/main" val="57303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0" dirty="0"/>
              <a:t>Η επανάσταση στην Πελοπόννησο</a:t>
            </a:r>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050" y="1020828"/>
            <a:ext cx="5111750" cy="4357557"/>
          </a:xfrm>
        </p:spPr>
      </p:pic>
      <p:sp>
        <p:nvSpPr>
          <p:cNvPr id="4" name="Θέση κειμένου 3"/>
          <p:cNvSpPr>
            <a:spLocks noGrp="1"/>
          </p:cNvSpPr>
          <p:nvPr>
            <p:ph type="body" sz="half" idx="2"/>
          </p:nvPr>
        </p:nvSpPr>
        <p:spPr/>
        <p:txBody>
          <a:bodyPr/>
          <a:lstStyle/>
          <a:p>
            <a:r>
              <a:rPr lang="el-GR" dirty="0"/>
              <a:t>Τον Μάρτιο του 1821 ξεκίνησε η </a:t>
            </a:r>
            <a:r>
              <a:rPr lang="el-GR" b="1" dirty="0"/>
              <a:t>επανάσταση στην Πελοπόννησο</a:t>
            </a:r>
            <a:r>
              <a:rPr lang="el-GR" dirty="0"/>
              <a:t>. Η αριθμητική υπεροχή των Ελλήνων στην περιοχή και η ύπαρξη πολλών στελεχών της Φιλικής Εταιρείας ήταν δύο από τους βασικούς λόγους που βοήθησαν τους επαναστατημένους Έλληνες να σημειώσουν τις πρώτες τους επιτυχίες.</a:t>
            </a:r>
          </a:p>
        </p:txBody>
      </p:sp>
      <p:graphicFrame>
        <p:nvGraphicFramePr>
          <p:cNvPr id="7" name="Πίνακας 6"/>
          <p:cNvGraphicFramePr>
            <a:graphicFrameLocks noGrp="1"/>
          </p:cNvGraphicFramePr>
          <p:nvPr>
            <p:extLst>
              <p:ext uri="{D42A27DB-BD31-4B8C-83A1-F6EECF244321}">
                <p14:modId xmlns:p14="http://schemas.microsoft.com/office/powerpoint/2010/main" val="3698023146"/>
              </p:ext>
            </p:extLst>
          </p:nvPr>
        </p:nvGraphicFramePr>
        <p:xfrm>
          <a:off x="1062038" y="5661248"/>
          <a:ext cx="8229600" cy="914400"/>
        </p:xfrm>
        <a:graphic>
          <a:graphicData uri="http://schemas.openxmlformats.org/drawingml/2006/table">
            <a:tbl>
              <a:tblPr/>
              <a:tblGrid>
                <a:gridCol w="8229600"/>
              </a:tblGrid>
              <a:tr h="0">
                <a:tc>
                  <a:txBody>
                    <a:bodyPr/>
                    <a:lstStyle/>
                    <a:p>
                      <a:pPr algn="l"/>
                      <a:r>
                        <a:rPr lang="el-GR" dirty="0">
                          <a:effectLst/>
                        </a:rPr>
                        <a:t>Ο Παλαιών Πατρών Γερμανός υψώνει το λάβαρο της Επανάστασης στην πλατεία του Αγίου Ανδρέα της Πάτρας, ζωγραφικός πίνακας του </a:t>
                      </a:r>
                      <a:r>
                        <a:rPr lang="el-GR" dirty="0" err="1">
                          <a:effectLst/>
                        </a:rPr>
                        <a:t>Lappanini</a:t>
                      </a:r>
                      <a:r>
                        <a:rPr lang="el-GR" dirty="0">
                          <a:effectLst/>
                        </a:rPr>
                        <a:t>, Αθήνα, Εθνικό Αρχαιολογικό Μουσείο</a:t>
                      </a:r>
                    </a:p>
                  </a:txBody>
                  <a:tcPr>
                    <a:lnL>
                      <a:noFill/>
                    </a:lnL>
                    <a:lnR>
                      <a:noFill/>
                    </a:lnR>
                    <a:lnT>
                      <a:noFill/>
                    </a:lnT>
                    <a:lnB>
                      <a:noFill/>
                    </a:lnB>
                    <a:solidFill>
                      <a:srgbClr val="FFFFFF"/>
                    </a:solidFill>
                  </a:tcPr>
                </a:tc>
              </a:tr>
            </a:tbl>
          </a:graphicData>
        </a:graphic>
      </p:graphicFrame>
      <p:pic>
        <p:nvPicPr>
          <p:cNvPr id="1026" name="Picture 2"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038" y="3108325"/>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951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fontScale="90000"/>
          </a:bodyPr>
          <a:lstStyle/>
          <a:p>
            <a:r>
              <a:rPr lang="el-GR" dirty="0"/>
              <a:t>Τα σύνορα του πρώτου ανεξάρτητου ελληνικού κράτους (1830 και 1832)</a:t>
            </a:r>
          </a:p>
        </p:txBody>
      </p:sp>
      <p:pic>
        <p:nvPicPr>
          <p:cNvPr id="7" name="Θέση περιεχομένου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628800"/>
            <a:ext cx="5066496" cy="4525963"/>
          </a:xfrm>
        </p:spPr>
      </p:pic>
      <p:sp>
        <p:nvSpPr>
          <p:cNvPr id="8" name="Ορθογώνιο 7"/>
          <p:cNvSpPr/>
          <p:nvPr/>
        </p:nvSpPr>
        <p:spPr>
          <a:xfrm>
            <a:off x="5652120" y="1556792"/>
            <a:ext cx="3582144" cy="5078313"/>
          </a:xfrm>
          <a:prstGeom prst="rect">
            <a:avLst/>
          </a:prstGeom>
        </p:spPr>
        <p:txBody>
          <a:bodyPr wrap="square">
            <a:spAutoFit/>
          </a:bodyPr>
          <a:lstStyle/>
          <a:p>
            <a:r>
              <a:rPr lang="el-GR" dirty="0" smtClean="0"/>
              <a:t>Τον </a:t>
            </a:r>
            <a:r>
              <a:rPr lang="el-GR" dirty="0"/>
              <a:t>Φεβρουάριο του 1830 υπογράφηκε στο Λονδίνο από τις τρεις συμμαχικές Δυνάμεις (Αγγλία, Γαλλία, Ρωσία) η πολιτική ανεξαρτησία της Ελλάδας, με τα σύνορά της στη γραμμή Αχελώου - </a:t>
            </a:r>
            <a:r>
              <a:rPr lang="el-GR" dirty="0" err="1"/>
              <a:t>Σπερχείου</a:t>
            </a:r>
            <a:r>
              <a:rPr lang="el-GR" dirty="0"/>
              <a:t> ποταμού. Δυο χρόνια αργότερα, το 1832, τα σύνορα του ελληνικού κράτους διευρύνθηκαν στη γραμμή Αμβρακικού κόλπου – Παγασητικού κόλπου. Τα νέα σύνορα αναγνωρίστηκαν και από την Υψηλή Πύλη. Έπειτα από δέκα χρόνια συγκρούσεων η ύπαρξη ανεξάρτητου ελληνικού κράτους, αναγνωρισμένου από τις Μεγάλες Δυνάμεις της εποχής, ήταν πλέον γεγονός.</a:t>
            </a:r>
          </a:p>
        </p:txBody>
      </p:sp>
    </p:spTree>
    <p:extLst>
      <p:ext uri="{BB962C8B-B14F-4D97-AF65-F5344CB8AC3E}">
        <p14:creationId xmlns:p14="http://schemas.microsoft.com/office/powerpoint/2010/main" val="1244399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Ο γέρος του Μοριά</a:t>
            </a:r>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1125" y="365919"/>
            <a:ext cx="4419600" cy="5667375"/>
          </a:xfrm>
        </p:spPr>
      </p:pic>
      <p:sp>
        <p:nvSpPr>
          <p:cNvPr id="4" name="Θέση κειμένου 3"/>
          <p:cNvSpPr>
            <a:spLocks noGrp="1"/>
          </p:cNvSpPr>
          <p:nvPr>
            <p:ph type="body" sz="half" idx="2"/>
          </p:nvPr>
        </p:nvSpPr>
        <p:spPr/>
        <p:txBody>
          <a:bodyPr>
            <a:normAutofit fontScale="85000" lnSpcReduction="10000"/>
          </a:bodyPr>
          <a:lstStyle/>
          <a:p>
            <a:r>
              <a:rPr lang="el-GR" sz="2300" b="1" dirty="0"/>
              <a:t>Ο Θεόδωρος Κολοκοτρώνης γεννήθηκε στις 3 Απριλίου 1770, Δευτέρα του Πάσχα.</a:t>
            </a:r>
            <a:r>
              <a:rPr lang="el-GR" sz="1800" dirty="0"/>
              <a:t> Πατέρας του ήταν ο Κωνσταντίνος Κολοκοτρώνης και μάνα του η Ζαμπέτα, το γένος </a:t>
            </a:r>
            <a:r>
              <a:rPr lang="el-GR" sz="1800" dirty="0" err="1"/>
              <a:t>Κωτσάκη</a:t>
            </a:r>
            <a:r>
              <a:rPr lang="el-GR" sz="1800" dirty="0"/>
              <a:t> από την </a:t>
            </a:r>
            <a:r>
              <a:rPr lang="el-GR" sz="1800" dirty="0" err="1"/>
              <a:t>Αλωνίσταινα</a:t>
            </a:r>
            <a:r>
              <a:rPr lang="el-GR" sz="1800" dirty="0"/>
              <a:t>. </a:t>
            </a:r>
            <a:r>
              <a:rPr lang="el-GR" dirty="0"/>
              <a:t>Κάτω από ένα δέντρο στο </a:t>
            </a:r>
            <a:r>
              <a:rPr lang="el-GR" dirty="0" err="1"/>
              <a:t>Ραμοβούνι</a:t>
            </a:r>
            <a:r>
              <a:rPr lang="el-GR" dirty="0"/>
              <a:t> της Μεσσηνίας γέννησε η «Καπετάνισσα» τον Θόδωρο. Όταν έδωσαν στον παππού, </a:t>
            </a:r>
            <a:r>
              <a:rPr lang="el-GR" dirty="0" err="1"/>
              <a:t>γερο</a:t>
            </a:r>
            <a:r>
              <a:rPr lang="el-GR" dirty="0"/>
              <a:t>-Γιάννη Κολοκοτρώνη, τα συχαρίκια για τη γέννηση του εγγονού, αυτός αναστενάζοντας </a:t>
            </a:r>
            <a:r>
              <a:rPr lang="el-GR" sz="1500" dirty="0"/>
              <a:t>βαθιά</a:t>
            </a:r>
            <a:r>
              <a:rPr lang="el-GR" dirty="0"/>
              <a:t> είπε</a:t>
            </a:r>
            <a:r>
              <a:rPr lang="el-GR" sz="2000" b="1" dirty="0"/>
              <a:t>: «Αυτό το παιδί θα παντρευτεί, θα κάνει παιδιά κι εγγόνια και πάλι λευτεριά δε θα δούμε». </a:t>
            </a:r>
            <a:r>
              <a:rPr lang="el-GR" dirty="0"/>
              <a:t>Δεν έβαζε με τον νου του ότι αυτό το παιδί μπορεί να γεννήθηκε ραγιάς, αλλά θα έφτανε στιγμή που με το σπαθί του θα έπαιρνε εκδίκηση για τον κατατρεγμό της γενιάς του</a:t>
            </a:r>
            <a:r>
              <a:rPr lang="el-GR" dirty="0" smtClean="0"/>
              <a:t>.</a:t>
            </a:r>
            <a:r>
              <a:rPr lang="el-GR" dirty="0"/>
              <a:t> </a:t>
            </a:r>
          </a:p>
        </p:txBody>
      </p:sp>
    </p:spTree>
    <p:extLst>
      <p:ext uri="{BB962C8B-B14F-4D97-AF65-F5344CB8AC3E}">
        <p14:creationId xmlns:p14="http://schemas.microsoft.com/office/powerpoint/2010/main" val="1119149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050" y="1720322"/>
            <a:ext cx="5111750" cy="2958569"/>
          </a:xfrm>
        </p:spPr>
      </p:pic>
      <p:sp>
        <p:nvSpPr>
          <p:cNvPr id="4" name="Θέση κειμένου 3"/>
          <p:cNvSpPr>
            <a:spLocks noGrp="1"/>
          </p:cNvSpPr>
          <p:nvPr>
            <p:ph type="body" sz="half" idx="2"/>
          </p:nvPr>
        </p:nvSpPr>
        <p:spPr/>
        <p:txBody>
          <a:bodyPr>
            <a:normAutofit fontScale="85000" lnSpcReduction="20000"/>
          </a:bodyPr>
          <a:lstStyle/>
          <a:p>
            <a:r>
              <a:rPr lang="el-GR" sz="1900" b="1" dirty="0"/>
              <a:t>Σε ηλικία δεκαπέντε ετών ο Θεόδωρος έγινε κλέφτης και αρματολός </a:t>
            </a:r>
            <a:r>
              <a:rPr lang="el-GR" dirty="0"/>
              <a:t>στην επαρχία του Λιονταριού. Αυτή την περίοδο έδειξε για πρώτη φορά την παλικαριά του και το έξυπνο μυαλό του. Μετά από πέντε χρόνια, σε ηλικία μόλις είκοσι ετών, παντρεύτηκε την Αικατερίνη </a:t>
            </a:r>
            <a:r>
              <a:rPr lang="el-GR" dirty="0" err="1"/>
              <a:t>Καρούτσου</a:t>
            </a:r>
            <a:r>
              <a:rPr lang="el-GR" dirty="0"/>
              <a:t>. Ο αγώνας του για την απελευθέρωση της πατρίδας μας είναι εντυπωσιακός. Οργανώνει το πρώτο κλέφτικο σώμα, </a:t>
            </a:r>
            <a:r>
              <a:rPr lang="el-GR" sz="1900" b="1" dirty="0"/>
              <a:t>γίνεται μέλος της «Φιλικής Εταιρείας» και κατηχητής της, απελευθερώνει την Καλαμάτα στις 23 Μαρτίου του 1821, πολιορκεί και απελευθερώνει την Τρίπολη στις 26 Σεπτεμβρίου του 1821, καταλαμβάνει τα Δερβενάκια, ανακόπτοντας την ορμητική πορεία του Δράμαλη, καταλαμβάνει το Ναύπλιο και το φρούριο του Παλαμηδιού και αναπτύσσει πολλά και πολύτιμα στρατηγικά σχέδια υπέρ του αγώνα. </a:t>
            </a:r>
            <a:endParaRPr lang="el-GR" dirty="0"/>
          </a:p>
        </p:txBody>
      </p:sp>
    </p:spTree>
    <p:extLst>
      <p:ext uri="{BB962C8B-B14F-4D97-AF65-F5344CB8AC3E}">
        <p14:creationId xmlns:p14="http://schemas.microsoft.com/office/powerpoint/2010/main" val="1123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Θέση περιεχομένου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050" y="1355108"/>
            <a:ext cx="5111750" cy="3688996"/>
          </a:xfrm>
        </p:spPr>
      </p:pic>
      <p:sp>
        <p:nvSpPr>
          <p:cNvPr id="4" name="Θέση κειμένου 3"/>
          <p:cNvSpPr>
            <a:spLocks noGrp="1"/>
          </p:cNvSpPr>
          <p:nvPr>
            <p:ph type="body" sz="half" idx="2"/>
          </p:nvPr>
        </p:nvSpPr>
        <p:spPr/>
        <p:txBody>
          <a:bodyPr/>
          <a:lstStyle/>
          <a:p>
            <a:r>
              <a:rPr lang="el-GR" dirty="0" smtClean="0"/>
              <a:t>Η Πελοποννησιακή Γερουσία τον ανακηρύσσει αρχιστράτηγο της Πελοποννήσου. </a:t>
            </a:r>
            <a:r>
              <a:rPr lang="el-GR" sz="1800" b="1" dirty="0" smtClean="0"/>
              <a:t>Μέχρι την 1η Φεβρουαρίου του 1843, που πεθαίνει, η δράση του ήταν τόσο έντονη, που ο μύθος του Γέρου του Μοριά παραμένει ακόμα ζωντανός!</a:t>
            </a:r>
          </a:p>
          <a:p>
            <a:endParaRPr lang="el-GR" dirty="0"/>
          </a:p>
        </p:txBody>
      </p:sp>
    </p:spTree>
    <p:extLst>
      <p:ext uri="{BB962C8B-B14F-4D97-AF65-F5344CB8AC3E}">
        <p14:creationId xmlns:p14="http://schemas.microsoft.com/office/powerpoint/2010/main" val="1092010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07000" y="1966119"/>
            <a:ext cx="1847850" cy="2466975"/>
          </a:xfrm>
        </p:spPr>
      </p:pic>
      <p:sp>
        <p:nvSpPr>
          <p:cNvPr id="4" name="Θέση κειμένου 3"/>
          <p:cNvSpPr>
            <a:spLocks noGrp="1"/>
          </p:cNvSpPr>
          <p:nvPr>
            <p:ph type="body" sz="half" idx="2"/>
          </p:nvPr>
        </p:nvSpPr>
        <p:spPr/>
        <p:txBody>
          <a:bodyPr>
            <a:normAutofit/>
          </a:bodyPr>
          <a:lstStyle/>
          <a:p>
            <a:r>
              <a:rPr lang="el-GR" sz="2000" dirty="0" smtClean="0"/>
              <a:t>Οι πολιτικές διαφωνίες, αλλά και ο εμφύλιος πόλεμος που ξεσπά στην επαναστατημένη Ελλάδα, οδηγούν τον Κολοκοτρώνη στη φυλακή δυο φορές. Οι συνθήκες κράτησής του στο Παλαμήδι είναι άθλιες και δεν αρμόζουν καθόλου στον μεγάλο αυτό ήρωα της επανάστασης. Ο </a:t>
            </a:r>
            <a:r>
              <a:rPr lang="el-GR" sz="2000" dirty="0" err="1" smtClean="0"/>
              <a:t>Όθωνας</a:t>
            </a:r>
            <a:r>
              <a:rPr lang="el-GR" sz="2000" dirty="0" smtClean="0"/>
              <a:t> τον αποφυλακίζει στις 27 Μαΐου του 1835.</a:t>
            </a:r>
            <a:endParaRPr lang="el-GR" sz="2000" dirty="0"/>
          </a:p>
        </p:txBody>
      </p:sp>
    </p:spTree>
    <p:extLst>
      <p:ext uri="{BB962C8B-B14F-4D97-AF65-F5344CB8AC3E}">
        <p14:creationId xmlns:p14="http://schemas.microsoft.com/office/powerpoint/2010/main" val="1159219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03848" y="548680"/>
            <a:ext cx="3008313" cy="1162050"/>
          </a:xfrm>
        </p:spPr>
        <p:txBody>
          <a:bodyPr/>
          <a:lstStyle/>
          <a:p>
            <a:pPr algn="ctr"/>
            <a:r>
              <a:rPr lang="el-GR" dirty="0">
                <a:hlinkClick r:id="rId2"/>
              </a:rPr>
              <a:t>Ανδριάντας Κολοκοτρώνη</a:t>
            </a:r>
            <a:endParaRPr lang="el-GR" dirty="0"/>
          </a:p>
        </p:txBody>
      </p:sp>
      <p:pic>
        <p:nvPicPr>
          <p:cNvPr id="5" name="Θέση περιεχομένου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1640" y="1988840"/>
            <a:ext cx="7044578" cy="3960440"/>
          </a:xfrm>
        </p:spPr>
      </p:pic>
    </p:spTree>
    <p:extLst>
      <p:ext uri="{BB962C8B-B14F-4D97-AF65-F5344CB8AC3E}">
        <p14:creationId xmlns:p14="http://schemas.microsoft.com/office/powerpoint/2010/main" val="3024859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endParaRPr lang="el-GR"/>
          </a:p>
        </p:txBody>
      </p:sp>
      <p:pic>
        <p:nvPicPr>
          <p:cNvPr id="11" name="Θέση περιεχομένου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7787" y="418306"/>
            <a:ext cx="4486275" cy="5562600"/>
          </a:xfrm>
        </p:spPr>
      </p:pic>
      <p:sp>
        <p:nvSpPr>
          <p:cNvPr id="6" name="Θέση κειμένου 5"/>
          <p:cNvSpPr>
            <a:spLocks noGrp="1"/>
          </p:cNvSpPr>
          <p:nvPr>
            <p:ph type="body" sz="half" idx="2"/>
          </p:nvPr>
        </p:nvSpPr>
        <p:spPr/>
        <p:txBody>
          <a:bodyPr>
            <a:noAutofit/>
          </a:bodyPr>
          <a:lstStyle/>
          <a:p>
            <a:r>
              <a:rPr lang="el-GR" sz="1800" dirty="0" smtClean="0"/>
              <a:t>Η άλωση της Κωνσταντινούπολης από τους Οθωμανούς Τούρκους, το 1453, σήμανε την υποδούλωση του ελληνικού κόσμου σε ξένους κυριάρχους για περισσότερους από τέσσερις αιώνες. Μέσα σε δύσκολες συνθήκες, το ελληνικό έθνος στηρίχθηκε κυρίως στην ορθόδοξη πίστη και την ελληνική γλώσσα. Διατήρησε, έτσι, την ιδιαιτερότητά του και διεκδίκησε την ελευθέρια του με τη Μεγάλη Επανάσταση του 1821.</a:t>
            </a:r>
            <a:endParaRPr lang="el-GR" sz="1800" dirty="0"/>
          </a:p>
        </p:txBody>
      </p:sp>
      <p:sp>
        <p:nvSpPr>
          <p:cNvPr id="12" name="Ορθογώνιο 11"/>
          <p:cNvSpPr/>
          <p:nvPr/>
        </p:nvSpPr>
        <p:spPr>
          <a:xfrm>
            <a:off x="4067944" y="6021288"/>
            <a:ext cx="4572000" cy="646331"/>
          </a:xfrm>
          <a:prstGeom prst="rect">
            <a:avLst/>
          </a:prstGeom>
        </p:spPr>
        <p:txBody>
          <a:bodyPr>
            <a:spAutoFit/>
          </a:bodyPr>
          <a:lstStyle/>
          <a:p>
            <a:pPr algn="ctr"/>
            <a:r>
              <a:rPr lang="el-GR" b="1" i="1" dirty="0"/>
              <a:t>Ο Ρήγας Βελεστινλής ψάλλει τον </a:t>
            </a:r>
            <a:r>
              <a:rPr lang="el-GR" b="1" i="1" dirty="0">
                <a:hlinkClick r:id="rId3"/>
              </a:rPr>
              <a:t>Θούριο</a:t>
            </a:r>
            <a:r>
              <a:rPr lang="el-GR" b="1" i="1" dirty="0"/>
              <a:t>, Αθήνα, Μουσείο Μπενάκη</a:t>
            </a:r>
            <a:endParaRPr lang="el-GR" b="1" dirty="0"/>
          </a:p>
        </p:txBody>
      </p:sp>
    </p:spTree>
    <p:extLst>
      <p:ext uri="{BB962C8B-B14F-4D97-AF65-F5344CB8AC3E}">
        <p14:creationId xmlns:p14="http://schemas.microsoft.com/office/powerpoint/2010/main" val="1357459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050" y="2484828"/>
            <a:ext cx="5111750" cy="1429557"/>
          </a:xfrm>
        </p:spPr>
      </p:pic>
      <p:sp>
        <p:nvSpPr>
          <p:cNvPr id="4" name="Θέση κειμένου 3"/>
          <p:cNvSpPr>
            <a:spLocks noGrp="1"/>
          </p:cNvSpPr>
          <p:nvPr>
            <p:ph type="body" sz="half" idx="2"/>
          </p:nvPr>
        </p:nvSpPr>
        <p:spPr/>
        <p:txBody>
          <a:bodyPr/>
          <a:lstStyle/>
          <a:p>
            <a:r>
              <a:rPr lang="el-GR" dirty="0"/>
              <a:t>Μέσα σε δυο αιώνες (15</a:t>
            </a:r>
            <a:r>
              <a:rPr lang="el-GR" baseline="30000" dirty="0"/>
              <a:t>ος</a:t>
            </a:r>
            <a:r>
              <a:rPr lang="el-GR" dirty="0"/>
              <a:t> - 17</a:t>
            </a:r>
            <a:r>
              <a:rPr lang="el-GR" baseline="30000" dirty="0"/>
              <a:t>ος</a:t>
            </a:r>
            <a:r>
              <a:rPr lang="el-GR" dirty="0"/>
              <a:t> αιώνας) οι Οθωμανοί Τούρκοι κατέκτησαν ολόκληρη σχεδόν την </a:t>
            </a:r>
            <a:r>
              <a:rPr lang="el-GR" b="1" dirty="0"/>
              <a:t>ελληνική Χερσόνησο</a:t>
            </a:r>
            <a:r>
              <a:rPr lang="el-GR" dirty="0"/>
              <a:t>. Ορισμένες όμως περιοχές παρέμειναν, ήδη από το 1204, για μεγαλύτερο ή μικρότερο χρονικό διάστημα στην κυριαρχία των Λατίνων και κυρίως των Βενετών, των Γενουατών και των Φράγκων</a:t>
            </a:r>
            <a:r>
              <a:rPr lang="el-GR" dirty="0" smtClean="0"/>
              <a:t>.</a:t>
            </a:r>
          </a:p>
          <a:p>
            <a:r>
              <a:rPr lang="el-GR" dirty="0"/>
              <a:t> </a:t>
            </a:r>
            <a:r>
              <a:rPr lang="el-GR" sz="1600" b="1" dirty="0"/>
              <a:t>Η περίοδος από την κατάκτηση της ελληνικής Χερσονήσου, στα μέσα του 15</a:t>
            </a:r>
            <a:r>
              <a:rPr lang="el-GR" sz="1600" b="1" baseline="30000" dirty="0"/>
              <a:t>ου</a:t>
            </a:r>
            <a:r>
              <a:rPr lang="el-GR" sz="1600" b="1" dirty="0"/>
              <a:t> αιώνα, έως και τη Μεγάλη Επανάσταση του 1821, που οδήγησε στον σχηματισμό του νέου ελληνικού κράτους, ονομάζεται Τουρκοκρατία</a:t>
            </a:r>
            <a:r>
              <a:rPr lang="el-GR" dirty="0"/>
              <a:t>.</a:t>
            </a:r>
          </a:p>
        </p:txBody>
      </p:sp>
    </p:spTree>
    <p:extLst>
      <p:ext uri="{BB962C8B-B14F-4D97-AF65-F5344CB8AC3E}">
        <p14:creationId xmlns:p14="http://schemas.microsoft.com/office/powerpoint/2010/main" val="3414561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050" y="1727300"/>
            <a:ext cx="5111750" cy="2944612"/>
          </a:xfrm>
        </p:spPr>
      </p:pic>
      <p:sp>
        <p:nvSpPr>
          <p:cNvPr id="4" name="Θέση κειμένου 3"/>
          <p:cNvSpPr>
            <a:spLocks noGrp="1"/>
          </p:cNvSpPr>
          <p:nvPr>
            <p:ph type="body" sz="half" idx="2"/>
          </p:nvPr>
        </p:nvSpPr>
        <p:spPr/>
        <p:txBody>
          <a:bodyPr>
            <a:normAutofit/>
          </a:bodyPr>
          <a:lstStyle/>
          <a:p>
            <a:r>
              <a:rPr lang="el-GR" sz="1800" dirty="0"/>
              <a:t>Μέσα στην Οθωμανική Αυτοκρατορία οι </a:t>
            </a:r>
            <a:r>
              <a:rPr lang="el-GR" sz="1800" b="1" dirty="0"/>
              <a:t>υπόδουλοι Έλληνες</a:t>
            </a:r>
            <a:r>
              <a:rPr lang="el-GR" sz="1800" dirty="0"/>
              <a:t> ζούσαν δύσκολα, καθώς αντιμετώπιζαν πολλές διακρίσεις, ιδιαίτερα τους πρώτους αιώνες της Τουρκοκρατίας. Πολλές από αυτές είχαν σχέση με τη φορολογία.</a:t>
            </a:r>
          </a:p>
        </p:txBody>
      </p:sp>
    </p:spTree>
    <p:extLst>
      <p:ext uri="{BB962C8B-B14F-4D97-AF65-F5344CB8AC3E}">
        <p14:creationId xmlns:p14="http://schemas.microsoft.com/office/powerpoint/2010/main" val="479798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050" y="1070907"/>
            <a:ext cx="5111750" cy="4257398"/>
          </a:xfrm>
        </p:spPr>
      </p:pic>
      <p:sp>
        <p:nvSpPr>
          <p:cNvPr id="4" name="Θέση κειμένου 3"/>
          <p:cNvSpPr>
            <a:spLocks noGrp="1"/>
          </p:cNvSpPr>
          <p:nvPr>
            <p:ph type="body" sz="half" idx="2"/>
          </p:nvPr>
        </p:nvSpPr>
        <p:spPr/>
        <p:txBody>
          <a:bodyPr>
            <a:normAutofit/>
          </a:bodyPr>
          <a:lstStyle/>
          <a:p>
            <a:r>
              <a:rPr lang="el-GR" sz="2000" dirty="0"/>
              <a:t>Πολλοί ήταν οι Έλληνες που αντιστάθηκαν στην οθωμανική κυριαρχία. Ανάμεσά τους ξεχωρίζουν οι </a:t>
            </a:r>
            <a:r>
              <a:rPr lang="el-GR" sz="2000" b="1" dirty="0"/>
              <a:t>Κλέφτες</a:t>
            </a:r>
            <a:r>
              <a:rPr lang="el-GR" sz="2000" dirty="0"/>
              <a:t>, που ζούσαν συνήθως στα βουνά. Αλλά και οι </a:t>
            </a:r>
            <a:r>
              <a:rPr lang="el-GR" sz="2000" b="1" dirty="0"/>
              <a:t>Αρματολοί</a:t>
            </a:r>
            <a:r>
              <a:rPr lang="el-GR" sz="2000" dirty="0"/>
              <a:t>, παρόλο που διορίζονταν από τους Τούρκους, συχνά βοηθούσαν τους κλέφτες.</a:t>
            </a:r>
          </a:p>
        </p:txBody>
      </p:sp>
    </p:spTree>
    <p:extLst>
      <p:ext uri="{BB962C8B-B14F-4D97-AF65-F5344CB8AC3E}">
        <p14:creationId xmlns:p14="http://schemas.microsoft.com/office/powerpoint/2010/main" val="620004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1538" y="273050"/>
            <a:ext cx="4838773" cy="5853113"/>
          </a:xfrm>
        </p:spPr>
      </p:pic>
      <p:sp>
        <p:nvSpPr>
          <p:cNvPr id="4" name="Θέση κειμένου 3"/>
          <p:cNvSpPr>
            <a:spLocks noGrp="1"/>
          </p:cNvSpPr>
          <p:nvPr>
            <p:ph type="body" sz="half" idx="2"/>
          </p:nvPr>
        </p:nvSpPr>
        <p:spPr/>
        <p:txBody>
          <a:bodyPr>
            <a:normAutofit/>
          </a:bodyPr>
          <a:lstStyle/>
          <a:p>
            <a:r>
              <a:rPr lang="el-GR" sz="1800" dirty="0"/>
              <a:t>Η σταδιακή παρακμή της Οθωμανικής Αυτοκρατορίας έδωσε τη δυνατότητα στους υπόδουλους Έλληνες να αναπτύξουν οικονομική δραστηριότητα, κυρίως εμπορική και να πλουτίσουν από αυτήν. Οι εμπορικές σχέσεις με τη Δύση τους έφεραν σε επαφή και με τις επαναστατικές ιδέες του τέλους του 18</a:t>
            </a:r>
            <a:r>
              <a:rPr lang="el-GR" sz="1800" baseline="30000" dirty="0"/>
              <a:t>ου</a:t>
            </a:r>
            <a:r>
              <a:rPr lang="el-GR" sz="1800" dirty="0"/>
              <a:t> αιώνα στη Δυτική Ευρώπη.</a:t>
            </a:r>
          </a:p>
        </p:txBody>
      </p:sp>
    </p:spTree>
    <p:extLst>
      <p:ext uri="{BB962C8B-B14F-4D97-AF65-F5344CB8AC3E}">
        <p14:creationId xmlns:p14="http://schemas.microsoft.com/office/powerpoint/2010/main" val="1535171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050" y="1578972"/>
            <a:ext cx="5111750" cy="3241268"/>
          </a:xfrm>
        </p:spPr>
      </p:pic>
      <p:sp>
        <p:nvSpPr>
          <p:cNvPr id="4" name="Θέση κειμένου 3"/>
          <p:cNvSpPr>
            <a:spLocks noGrp="1"/>
          </p:cNvSpPr>
          <p:nvPr>
            <p:ph type="body" sz="half" idx="2"/>
          </p:nvPr>
        </p:nvSpPr>
        <p:spPr/>
        <p:txBody>
          <a:bodyPr>
            <a:normAutofit/>
          </a:bodyPr>
          <a:lstStyle/>
          <a:p>
            <a:r>
              <a:rPr lang="el-GR" sz="2000" dirty="0"/>
              <a:t>Κατά τη διάρκεια της Τουρκοκρατίας αρκετοί Έλληνες έφυγαν από τη γενέτειρά τους και μετανάστευσαν, είτε εξαιτίας των πολέμων είτε για οικονομικούς λόγους, σε άλλες περιοχές. Εκεί δημιούργησαν νέες κοινότητες, τις </a:t>
            </a:r>
            <a:r>
              <a:rPr lang="el-GR" sz="2000" b="1" dirty="0"/>
              <a:t>παροικίες</a:t>
            </a:r>
            <a:r>
              <a:rPr lang="el-GR" sz="2000" dirty="0"/>
              <a:t>.</a:t>
            </a:r>
          </a:p>
          <a:p>
            <a:r>
              <a:rPr lang="el-GR" sz="2000" dirty="0" smtClean="0"/>
              <a:t/>
            </a:r>
            <a:br>
              <a:rPr lang="el-GR" sz="2000" dirty="0" smtClean="0"/>
            </a:br>
            <a:endParaRPr lang="el-GR" sz="2000" dirty="0"/>
          </a:p>
        </p:txBody>
      </p:sp>
    </p:spTree>
    <p:extLst>
      <p:ext uri="{BB962C8B-B14F-4D97-AF65-F5344CB8AC3E}">
        <p14:creationId xmlns:p14="http://schemas.microsoft.com/office/powerpoint/2010/main" val="3685564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46653" y="273050"/>
            <a:ext cx="3768544" cy="5853113"/>
          </a:xfrm>
        </p:spPr>
      </p:pic>
      <p:sp>
        <p:nvSpPr>
          <p:cNvPr id="4" name="Θέση κειμένου 3"/>
          <p:cNvSpPr>
            <a:spLocks noGrp="1"/>
          </p:cNvSpPr>
          <p:nvPr>
            <p:ph type="body" sz="half" idx="2"/>
          </p:nvPr>
        </p:nvSpPr>
        <p:spPr/>
        <p:txBody>
          <a:bodyPr>
            <a:normAutofit/>
          </a:bodyPr>
          <a:lstStyle/>
          <a:p>
            <a:r>
              <a:rPr lang="el-GR" sz="2000" b="1" dirty="0"/>
              <a:t>Δάσκαλοι του Γένους</a:t>
            </a:r>
            <a:r>
              <a:rPr lang="el-GR" sz="2000" dirty="0"/>
              <a:t> ονομάζονται οι μορφωμένοι Έλληνες που κατά την περίοδο της Τουρκοκρατίας συνέβαλαν, με την προφορική διδασκαλία τους ή με τα κείμενα τους, στην καλλιέργεια της ελληνικής παιδείας</a:t>
            </a:r>
            <a:r>
              <a:rPr lang="el-GR" sz="2000" dirty="0" smtClean="0"/>
              <a:t>.</a:t>
            </a:r>
          </a:p>
          <a:p>
            <a:r>
              <a:rPr lang="el-GR" sz="2000" dirty="0"/>
              <a:t>Η πνευματική αυτή δραστηριότητα ονομάστηκε </a:t>
            </a:r>
            <a:r>
              <a:rPr lang="el-GR" sz="2000" b="1" dirty="0"/>
              <a:t>Νεοελληνικός Διαφωτισμός</a:t>
            </a:r>
            <a:r>
              <a:rPr lang="el-GR" sz="2000" dirty="0"/>
              <a:t>.</a:t>
            </a:r>
          </a:p>
        </p:txBody>
      </p:sp>
      <p:sp>
        <p:nvSpPr>
          <p:cNvPr id="6" name="Ορθογώνιο 5"/>
          <p:cNvSpPr/>
          <p:nvPr/>
        </p:nvSpPr>
        <p:spPr>
          <a:xfrm>
            <a:off x="4860032" y="6165304"/>
            <a:ext cx="2656176" cy="369332"/>
          </a:xfrm>
          <a:prstGeom prst="rect">
            <a:avLst/>
          </a:prstGeom>
        </p:spPr>
        <p:txBody>
          <a:bodyPr wrap="none">
            <a:spAutoFit/>
          </a:bodyPr>
          <a:lstStyle/>
          <a:p>
            <a:r>
              <a:rPr lang="el-GR" dirty="0"/>
              <a:t>Ο άγιος Κοσμάς ο Αιτωλός</a:t>
            </a:r>
          </a:p>
        </p:txBody>
      </p:sp>
    </p:spTree>
    <p:extLst>
      <p:ext uri="{BB962C8B-B14F-4D97-AF65-F5344CB8AC3E}">
        <p14:creationId xmlns:p14="http://schemas.microsoft.com/office/powerpoint/2010/main" val="2966392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endParaRPr lang="el-GR"/>
          </a:p>
        </p:txBody>
      </p:sp>
      <p:pic>
        <p:nvPicPr>
          <p:cNvPr id="7" name="Θέση περιεχομένου 6">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1099" y="1600200"/>
            <a:ext cx="5561801" cy="4525963"/>
          </a:xfrm>
        </p:spPr>
      </p:pic>
    </p:spTree>
    <p:extLst>
      <p:ext uri="{BB962C8B-B14F-4D97-AF65-F5344CB8AC3E}">
        <p14:creationId xmlns:p14="http://schemas.microsoft.com/office/powerpoint/2010/main" val="320071492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145</TotalTime>
  <Words>756</Words>
  <Application>Microsoft Office PowerPoint</Application>
  <PresentationFormat>Προβολή στην οθόνη (4:3)</PresentationFormat>
  <Paragraphs>31</Paragraphs>
  <Slides>18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Θέμα του Office</vt:lpstr>
      <vt:lpstr>ΕΛΛΗΝΙΚΗ ΕΠΑΝΑΣΤΑΣΗ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Η Μεγάλη Επανάσταση (1821-1830)</vt:lpstr>
      <vt:lpstr>Η Φιλική Εταιρεία</vt:lpstr>
      <vt:lpstr>Η επανάσταση στην Πελοπόννησο</vt:lpstr>
      <vt:lpstr>Τα σύνορα του πρώτου ανεξάρτητου ελληνικού κράτους (1830 και 1832)</vt:lpstr>
      <vt:lpstr>Ο γέρος του Μοριά</vt:lpstr>
      <vt:lpstr>Παρουσίαση του PowerPoint</vt:lpstr>
      <vt:lpstr>Παρουσίαση του PowerPoint</vt:lpstr>
      <vt:lpstr>Παρουσίαση του PowerPoint</vt:lpstr>
      <vt:lpstr>Ανδριάντας Κολοκοτρώνη</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ΚΑΤΕΡΙΝΑ ΠΑΠΑΪΩΑΝΝΟΥ</dc:creator>
  <cp:lastModifiedBy>ΚΑΤΕΡΙΝΑ ΠΑΠΑΪΩΑΝΝΟΥ</cp:lastModifiedBy>
  <cp:revision>10</cp:revision>
  <dcterms:created xsi:type="dcterms:W3CDTF">2022-03-20T15:00:37Z</dcterms:created>
  <dcterms:modified xsi:type="dcterms:W3CDTF">2022-03-20T17:25:48Z</dcterms:modified>
</cp:coreProperties>
</file>