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59" r:id="rId6"/>
    <p:sldId id="260" r:id="rId7"/>
    <p:sldId id="261" r:id="rId8"/>
    <p:sldId id="271" r:id="rId9"/>
    <p:sldId id="262" r:id="rId10"/>
    <p:sldId id="272" r:id="rId11"/>
    <p:sldId id="263" r:id="rId12"/>
    <p:sldId id="264" r:id="rId13"/>
    <p:sldId id="269" r:id="rId14"/>
    <p:sldId id="266" r:id="rId15"/>
    <p:sldId id="265" r:id="rId16"/>
    <p:sldId id="267" r:id="rId17"/>
    <p:sldId id="275" r:id="rId18"/>
    <p:sldId id="273" r:id="rId19"/>
    <p:sldId id="270" r:id="rId20"/>
    <p:sldId id="274"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1CCD40-35ED-4C57-B0A1-1A4BBA36ACA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3CD2884-1145-4891-A5F2-1278EC099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D4D09E2-CCB5-43B2-8493-89EA5D90BCCF}"/>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035E226F-DD48-49F6-BE6B-E0673FBEB69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728B20-6B6D-4F29-93A5-B5158E6A7E4F}"/>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67055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4A5F23-91FE-4906-8C4A-2899AE673C7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C6FAA7F-683A-4462-A898-4869D4F0C2A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763AC85-B04B-40EA-97D4-5C91814BD64E}"/>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06A5B66D-7B40-4C96-B145-24ABFB93FD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FFA6508-EDBE-4B9D-B07E-17414D32EF5A}"/>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330768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C8F7082B-A19C-4716-B41E-B454BFF4C78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EB7EBD-03BC-4545-9BDC-224EFA0A6BC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4DA8F49-CC5D-4235-88C5-348438641854}"/>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7408F14C-F4F1-4A5E-8113-CF9704E55E6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533CA88-36B2-4569-94A9-A25000CD8024}"/>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9017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26E417-36EE-418F-BE39-4DB42CBBBCE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1242773-79FB-4D76-A968-A79A3EAE710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1B4F80-1FC7-4430-B3E0-85BDABB8BADF}"/>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235E5B0B-70A9-48D3-B748-2C408DC5CC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5589813-A403-46F8-8DED-C093A093B8C7}"/>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2744520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94DC55-C973-46C5-B3EE-C69C75696CC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7500183-06D7-4774-A4EE-CEC244296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B23A501-A19A-4FC2-A34D-02B03973CA0D}"/>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9E5775CE-459D-4AB5-A5AF-E348B9AA37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959C578-CAA5-4D56-8479-9027417BCC83}"/>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257000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3CD4D5-7A40-4456-B85E-346D80455A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0EE99C-93F5-41AE-B257-B9E28D5BDEB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B89048F-444D-4208-A8BE-0C110610EC4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5B0C7FCF-7BFE-4960-BDFF-6E7E35325D0A}"/>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6" name="Θέση υποσέλιδου 5">
            <a:extLst>
              <a:ext uri="{FF2B5EF4-FFF2-40B4-BE49-F238E27FC236}">
                <a16:creationId xmlns:a16="http://schemas.microsoft.com/office/drawing/2014/main" id="{C0ED0D9A-798B-4ED0-BEC6-E4374079FE9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EF5766E-FC67-4D92-B69A-0D3306692353}"/>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16469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CBEA7F-FA62-45C7-B38C-1EDDB8C8E51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76C45F3-41FD-4EF8-A3C4-5634DADDE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9351CC-66A7-4D11-8993-CDD86E3FF4B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E6E6416-BED8-4F4E-8516-4F930ED5E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303EE1D-5349-4E7B-86F8-EAAAD8334B8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BC5BC69-D23D-44CF-A3C5-3636D62C67A4}"/>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8" name="Θέση υποσέλιδου 7">
            <a:extLst>
              <a:ext uri="{FF2B5EF4-FFF2-40B4-BE49-F238E27FC236}">
                <a16:creationId xmlns:a16="http://schemas.microsoft.com/office/drawing/2014/main" id="{50705D63-4B61-46CC-98A4-428541F64DB7}"/>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79D4CD7-63C2-41FC-A9B9-A44650E7B5FB}"/>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6557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182DE-5676-4733-8D5B-F525293E6F7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AE26FF50-E538-4E30-8143-D159AFAA28FC}"/>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4" name="Θέση υποσέλιδου 3">
            <a:extLst>
              <a:ext uri="{FF2B5EF4-FFF2-40B4-BE49-F238E27FC236}">
                <a16:creationId xmlns:a16="http://schemas.microsoft.com/office/drawing/2014/main" id="{C077051C-A84F-4C22-9A26-86642791CC0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38500DD-9879-4CB0-8593-C75D2BC4985C}"/>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13401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4A3B6A2-CB9E-44A9-A8B0-DF87C35EDFF5}"/>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3" name="Θέση υποσέλιδου 2">
            <a:extLst>
              <a:ext uri="{FF2B5EF4-FFF2-40B4-BE49-F238E27FC236}">
                <a16:creationId xmlns:a16="http://schemas.microsoft.com/office/drawing/2014/main" id="{8905A9F8-CEF9-4B02-8ADC-DA854CE1E24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3AE1DF85-0346-4F52-A1AB-A525FCE5CD0B}"/>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66080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33185C-70FB-4946-A51D-DCDCBD4EE8F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5E0938D-1040-4AF2-8FFD-75840921A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B8EBEE7-FD64-46D9-9442-404BF8B3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4501E50-4C61-4F2E-BF53-420ECD013AC6}"/>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6" name="Θέση υποσέλιδου 5">
            <a:extLst>
              <a:ext uri="{FF2B5EF4-FFF2-40B4-BE49-F238E27FC236}">
                <a16:creationId xmlns:a16="http://schemas.microsoft.com/office/drawing/2014/main" id="{8E1FFECC-9EF6-4BCC-BADA-9DCAC8BF292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3D810C2-3E45-4651-BFC9-32B9DF7B9F29}"/>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321944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4097CA-0758-4307-832F-67F7119366C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B61F606-CFDB-4788-A5F6-B9BA1EB078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813A451-5567-42C7-A42F-454F808D1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C514977-054C-4D6A-8FCA-43807D34F129}"/>
              </a:ext>
            </a:extLst>
          </p:cNvPr>
          <p:cNvSpPr>
            <a:spLocks noGrp="1"/>
          </p:cNvSpPr>
          <p:nvPr>
            <p:ph type="dt" sz="half" idx="10"/>
          </p:nvPr>
        </p:nvSpPr>
        <p:spPr/>
        <p:txBody>
          <a:bodyPr/>
          <a:lstStyle/>
          <a:p>
            <a:fld id="{E8D95063-1827-45D4-9923-F6BFC4AE8B8D}" type="datetimeFigureOut">
              <a:rPr lang="el-GR" smtClean="0"/>
              <a:t>23/4/2021</a:t>
            </a:fld>
            <a:endParaRPr lang="el-GR"/>
          </a:p>
        </p:txBody>
      </p:sp>
      <p:sp>
        <p:nvSpPr>
          <p:cNvPr id="6" name="Θέση υποσέλιδου 5">
            <a:extLst>
              <a:ext uri="{FF2B5EF4-FFF2-40B4-BE49-F238E27FC236}">
                <a16:creationId xmlns:a16="http://schemas.microsoft.com/office/drawing/2014/main" id="{AD3A28B0-B855-47A0-BC07-53EFC937642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C1BD76C-E73C-48CD-9DB4-2FA7F272D421}"/>
              </a:ext>
            </a:extLst>
          </p:cNvPr>
          <p:cNvSpPr>
            <a:spLocks noGrp="1"/>
          </p:cNvSpPr>
          <p:nvPr>
            <p:ph type="sldNum" sz="quarter" idx="12"/>
          </p:nvPr>
        </p:nvSpPr>
        <p:spPr/>
        <p:txBody>
          <a:bodyPr/>
          <a:lstStyle/>
          <a:p>
            <a:fld id="{EDEEED0D-BC02-4ED7-80A2-3B3EAA20C12E}" type="slidenum">
              <a:rPr lang="el-GR" smtClean="0"/>
              <a:t>‹#›</a:t>
            </a:fld>
            <a:endParaRPr lang="el-GR"/>
          </a:p>
        </p:txBody>
      </p:sp>
    </p:spTree>
    <p:extLst>
      <p:ext uri="{BB962C8B-B14F-4D97-AF65-F5344CB8AC3E}">
        <p14:creationId xmlns:p14="http://schemas.microsoft.com/office/powerpoint/2010/main" val="97383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C14B122-F5E4-4ADB-93AA-D32EFB2D1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5C28B6B-109A-4177-9FDA-5507901915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DB584A-781F-4E9E-8CED-204C96B7F8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95063-1827-45D4-9923-F6BFC4AE8B8D}" type="datetimeFigureOut">
              <a:rPr lang="el-GR" smtClean="0"/>
              <a:t>23/4/2021</a:t>
            </a:fld>
            <a:endParaRPr lang="el-GR"/>
          </a:p>
        </p:txBody>
      </p:sp>
      <p:sp>
        <p:nvSpPr>
          <p:cNvPr id="5" name="Θέση υποσέλιδου 4">
            <a:extLst>
              <a:ext uri="{FF2B5EF4-FFF2-40B4-BE49-F238E27FC236}">
                <a16:creationId xmlns:a16="http://schemas.microsoft.com/office/drawing/2014/main" id="{A1D4C0D3-9D46-4EE5-9E71-D06BC7213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5A04DA9E-51CF-4E69-9539-6A60712E4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EED0D-BC02-4ED7-80A2-3B3EAA20C12E}" type="slidenum">
              <a:rPr lang="el-GR" smtClean="0"/>
              <a:t>‹#›</a:t>
            </a:fld>
            <a:endParaRPr lang="el-GR"/>
          </a:p>
        </p:txBody>
      </p:sp>
    </p:spTree>
    <p:extLst>
      <p:ext uri="{BB962C8B-B14F-4D97-AF65-F5344CB8AC3E}">
        <p14:creationId xmlns:p14="http://schemas.microsoft.com/office/powerpoint/2010/main" val="231265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youtu.be/PuH8CIuohY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ansimera.gr/almanac/1705" TargetMode="External"/><Relationship Id="rId2" Type="http://schemas.openxmlformats.org/officeDocument/2006/relationships/hyperlink" Target="https://www.sansimera.gr/almanac/2509"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CE78C9-69B0-450B-A8AB-905A3D2F9552}"/>
              </a:ext>
            </a:extLst>
          </p:cNvPr>
          <p:cNvSpPr>
            <a:spLocks noGrp="1"/>
          </p:cNvSpPr>
          <p:nvPr>
            <p:ph type="ctrTitle"/>
          </p:nvPr>
        </p:nvSpPr>
        <p:spPr>
          <a:xfrm>
            <a:off x="1524000" y="4765248"/>
            <a:ext cx="9144000" cy="1167979"/>
          </a:xfrm>
        </p:spPr>
        <p:txBody>
          <a:bodyPr>
            <a:normAutofit fontScale="90000"/>
          </a:bodyPr>
          <a:lstStyle/>
          <a:p>
            <a:r>
              <a:rPr lang="el-GR" b="1" dirty="0">
                <a:solidFill>
                  <a:srgbClr val="C00000"/>
                </a:solidFill>
              </a:rPr>
              <a:t>Βαλκανικοί πόλεμοι</a:t>
            </a:r>
            <a:br>
              <a:rPr lang="el-GR" b="1" dirty="0">
                <a:solidFill>
                  <a:srgbClr val="C00000"/>
                </a:solidFill>
              </a:rPr>
            </a:br>
            <a:r>
              <a:rPr lang="el-GR" b="1" dirty="0">
                <a:solidFill>
                  <a:srgbClr val="C00000"/>
                </a:solidFill>
              </a:rPr>
              <a:t>1912-1913 </a:t>
            </a:r>
          </a:p>
        </p:txBody>
      </p:sp>
      <p:sp>
        <p:nvSpPr>
          <p:cNvPr id="3" name="Υπότιτλος 2">
            <a:extLst>
              <a:ext uri="{FF2B5EF4-FFF2-40B4-BE49-F238E27FC236}">
                <a16:creationId xmlns:a16="http://schemas.microsoft.com/office/drawing/2014/main" id="{7B33D485-EE7C-4DC8-8941-DE1FCD86B5B4}"/>
              </a:ext>
            </a:extLst>
          </p:cNvPr>
          <p:cNvSpPr>
            <a:spLocks noGrp="1"/>
          </p:cNvSpPr>
          <p:nvPr>
            <p:ph type="subTitle" idx="1"/>
          </p:nvPr>
        </p:nvSpPr>
        <p:spPr>
          <a:xfrm>
            <a:off x="1524000" y="5865133"/>
            <a:ext cx="9144000" cy="835090"/>
          </a:xfrm>
        </p:spPr>
        <p:txBody>
          <a:bodyPr>
            <a:normAutofit lnSpcReduction="10000"/>
          </a:bodyPr>
          <a:lstStyle/>
          <a:p>
            <a:r>
              <a:rPr lang="el-GR" dirty="0">
                <a:solidFill>
                  <a:srgbClr val="FF0000"/>
                </a:solidFill>
              </a:rPr>
              <a:t> </a:t>
            </a:r>
          </a:p>
          <a:p>
            <a:r>
              <a:rPr lang="el-GR" dirty="0">
                <a:solidFill>
                  <a:srgbClr val="FF0000"/>
                </a:solidFill>
              </a:rPr>
              <a:t>ΚΑΤΣΟΥΓΚΡΗ   ΑΝΑΣΤΑΣΙΑ </a:t>
            </a:r>
          </a:p>
        </p:txBody>
      </p:sp>
      <p:pic>
        <p:nvPicPr>
          <p:cNvPr id="4" name="Εικόνα 3">
            <a:extLst>
              <a:ext uri="{FF2B5EF4-FFF2-40B4-BE49-F238E27FC236}">
                <a16:creationId xmlns:a16="http://schemas.microsoft.com/office/drawing/2014/main" id="{A8BA2492-130F-4FBD-A8BF-3344D2B49ACA}"/>
              </a:ext>
            </a:extLst>
          </p:cNvPr>
          <p:cNvPicPr>
            <a:picLocks noChangeAspect="1"/>
          </p:cNvPicPr>
          <p:nvPr/>
        </p:nvPicPr>
        <p:blipFill>
          <a:blip r:embed="rId2"/>
          <a:stretch>
            <a:fillRect/>
          </a:stretch>
        </p:blipFill>
        <p:spPr>
          <a:xfrm>
            <a:off x="3113216" y="157777"/>
            <a:ext cx="5648325" cy="4010025"/>
          </a:xfrm>
          <a:prstGeom prst="rect">
            <a:avLst/>
          </a:prstGeom>
        </p:spPr>
      </p:pic>
    </p:spTree>
    <p:extLst>
      <p:ext uri="{BB962C8B-B14F-4D97-AF65-F5344CB8AC3E}">
        <p14:creationId xmlns:p14="http://schemas.microsoft.com/office/powerpoint/2010/main" val="23338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30B369-A4FE-46AA-9B55-3E7A985369A5}"/>
              </a:ext>
            </a:extLst>
          </p:cNvPr>
          <p:cNvSpPr>
            <a:spLocks noGrp="1"/>
          </p:cNvSpPr>
          <p:nvPr>
            <p:ph type="title"/>
          </p:nvPr>
        </p:nvSpPr>
        <p:spPr/>
        <p:txBody>
          <a:bodyPr/>
          <a:lstStyle/>
          <a:p>
            <a:r>
              <a:rPr kumimoji="0" lang="el-GR" sz="4400" b="1" i="0" u="none" strike="noStrike" kern="1200" cap="none" spc="0" normalizeH="0" baseline="0" noProof="0" dirty="0">
                <a:ln>
                  <a:noFill/>
                </a:ln>
                <a:solidFill>
                  <a:srgbClr val="C00000"/>
                </a:solidFill>
                <a:effectLst/>
                <a:uLnTx/>
                <a:uFillTx/>
                <a:latin typeface="Calibri Light" panose="020F0302020204030204"/>
                <a:ea typeface="+mj-ea"/>
                <a:cs typeface="+mj-cs"/>
              </a:rPr>
              <a:t>Το Ελληνικό Ναυτικό, </a:t>
            </a:r>
            <a:endParaRPr lang="el-GR" dirty="0"/>
          </a:p>
        </p:txBody>
      </p:sp>
      <p:sp>
        <p:nvSpPr>
          <p:cNvPr id="3" name="Θέση περιεχομένου 2">
            <a:extLst>
              <a:ext uri="{FF2B5EF4-FFF2-40B4-BE49-F238E27FC236}">
                <a16:creationId xmlns:a16="http://schemas.microsoft.com/office/drawing/2014/main" id="{5E5F4782-9938-4C1D-90FD-55191E55D254}"/>
              </a:ext>
            </a:extLst>
          </p:cNvPr>
          <p:cNvSpPr>
            <a:spLocks noGrp="1"/>
          </p:cNvSpPr>
          <p:nvPr>
            <p:ph idx="1"/>
          </p:nvPr>
        </p:nvSpPr>
        <p:spPr>
          <a:xfrm>
            <a:off x="644458" y="1655391"/>
            <a:ext cx="11233826" cy="1773609"/>
          </a:xfrm>
        </p:spPr>
        <p:txBody>
          <a:bodyPr/>
          <a:lstStyle/>
          <a:p>
            <a:r>
              <a:rPr lang="el-GR" dirty="0"/>
              <a:t>Η Ελλάδα ήταν η μόνη από τις Βαλκανικές χώρες που συμμετείχαν στον Πόλεμο που  διέθεταν ναυτικό </a:t>
            </a:r>
          </a:p>
          <a:p>
            <a:r>
              <a:rPr lang="el-GR" dirty="0"/>
              <a:t>Η φρεγάτα «Έλλη»  και το θωρηκτό  «Αβέρωφ»  έπαιξαν σημαντικό ρόλο στην απελευθέρωση των νησιών μας </a:t>
            </a:r>
          </a:p>
        </p:txBody>
      </p:sp>
      <p:pic>
        <p:nvPicPr>
          <p:cNvPr id="6146" name="Picture 2" descr="3 Δεκεμβρίου 1912: Η πανωλεθρία των Τούρκων στη Ναυμαχία της Έλλης | Pronews">
            <a:extLst>
              <a:ext uri="{FF2B5EF4-FFF2-40B4-BE49-F238E27FC236}">
                <a16:creationId xmlns:a16="http://schemas.microsoft.com/office/drawing/2014/main" id="{38138E7C-F5D3-4804-B8B8-60632FB3B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430" y="3390190"/>
            <a:ext cx="5856051" cy="354563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ΙΣΤΟΡΙΑ ΠΛΟΙΟΥ | Θωρηκτό Γ. Αβέρωφ - Πλωτό Ναυτικό Μουσείο">
            <a:extLst>
              <a:ext uri="{FF2B5EF4-FFF2-40B4-BE49-F238E27FC236}">
                <a16:creationId xmlns:a16="http://schemas.microsoft.com/office/drawing/2014/main" id="{EE9437C6-3074-4DE6-B760-F0F225222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25" y="3429000"/>
            <a:ext cx="5927275" cy="350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41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8472250-24C6-4735-BE18-3E52ECE964C2}"/>
              </a:ext>
            </a:extLst>
          </p:cNvPr>
          <p:cNvPicPr>
            <a:picLocks noChangeAspect="1"/>
          </p:cNvPicPr>
          <p:nvPr/>
        </p:nvPicPr>
        <p:blipFill>
          <a:blip r:embed="rId2"/>
          <a:stretch>
            <a:fillRect/>
          </a:stretch>
        </p:blipFill>
        <p:spPr>
          <a:xfrm>
            <a:off x="51881" y="0"/>
            <a:ext cx="12088237" cy="6855194"/>
          </a:xfrm>
          <a:prstGeom prst="rect">
            <a:avLst/>
          </a:prstGeom>
        </p:spPr>
      </p:pic>
    </p:spTree>
    <p:extLst>
      <p:ext uri="{BB962C8B-B14F-4D97-AF65-F5344CB8AC3E}">
        <p14:creationId xmlns:p14="http://schemas.microsoft.com/office/powerpoint/2010/main" val="3500218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CCAD81-1643-48D1-B9A6-2D221B927E6E}"/>
              </a:ext>
            </a:extLst>
          </p:cNvPr>
          <p:cNvSpPr>
            <a:spLocks noGrp="1"/>
          </p:cNvSpPr>
          <p:nvPr>
            <p:ph type="title"/>
          </p:nvPr>
        </p:nvSpPr>
        <p:spPr/>
        <p:txBody>
          <a:bodyPr/>
          <a:lstStyle/>
          <a:p>
            <a:r>
              <a:rPr lang="el-GR" b="1" dirty="0">
                <a:solidFill>
                  <a:srgbClr val="C00000"/>
                </a:solidFill>
              </a:rPr>
              <a:t> Οι Μ Δυνάμεις…</a:t>
            </a:r>
          </a:p>
        </p:txBody>
      </p:sp>
      <p:sp>
        <p:nvSpPr>
          <p:cNvPr id="3" name="Θέση περιεχομένου 2">
            <a:extLst>
              <a:ext uri="{FF2B5EF4-FFF2-40B4-BE49-F238E27FC236}">
                <a16:creationId xmlns:a16="http://schemas.microsoft.com/office/drawing/2014/main" id="{9A73CCB1-E3DA-4165-AF26-0EED1DAEBB9B}"/>
              </a:ext>
            </a:extLst>
          </p:cNvPr>
          <p:cNvSpPr>
            <a:spLocks noGrp="1"/>
          </p:cNvSpPr>
          <p:nvPr>
            <p:ph idx="1"/>
          </p:nvPr>
        </p:nvSpPr>
        <p:spPr/>
        <p:txBody>
          <a:bodyPr/>
          <a:lstStyle/>
          <a:p>
            <a:r>
              <a:rPr lang="el-GR" dirty="0"/>
              <a:t>Αρχικά βλέπουν με σκεπτικισμό τις νίκες των Ελλήνων  γιατί τους συνέφερε αφού η Γερμανία στήριζε τους Οθωμανούς. </a:t>
            </a:r>
          </a:p>
          <a:p>
            <a:r>
              <a:rPr lang="el-GR" dirty="0"/>
              <a:t>Η Αποδυνάμωση της Τουρκίας από τους Έλληνες συνέφερε τις Μ Δυνάμεις </a:t>
            </a:r>
          </a:p>
          <a:p>
            <a:r>
              <a:rPr lang="el-GR" dirty="0"/>
              <a:t>Η Ιταλία αντιδρά και δεν θέλει να δοθούν τα εδάφη της Β Ηπείρου στους Έλληνες  γιατί θα είχαν πολύ ισχυρή θέση στην Αδριατική και έτσι ιδρύεται το κράτος της Αλβανίας το 1913   από τις Μ Δυνάμεις για να μειωθεί η δύναμη των Ελλήνων </a:t>
            </a:r>
          </a:p>
        </p:txBody>
      </p:sp>
    </p:spTree>
    <p:extLst>
      <p:ext uri="{BB962C8B-B14F-4D97-AF65-F5344CB8AC3E}">
        <p14:creationId xmlns:p14="http://schemas.microsoft.com/office/powerpoint/2010/main" val="352889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00F8C289-6C83-4007-8E58-391EE05D82E4}"/>
              </a:ext>
            </a:extLst>
          </p:cNvPr>
          <p:cNvSpPr>
            <a:spLocks noGrp="1"/>
          </p:cNvSpPr>
          <p:nvPr>
            <p:ph type="title"/>
          </p:nvPr>
        </p:nvSpPr>
        <p:spPr>
          <a:xfrm>
            <a:off x="682557" y="228937"/>
            <a:ext cx="10515600" cy="896937"/>
          </a:xfrm>
        </p:spPr>
        <p:txBody>
          <a:bodyPr>
            <a:normAutofit fontScale="90000"/>
          </a:bodyPr>
          <a:lstStyle/>
          <a:p>
            <a:r>
              <a:rPr lang="el-GR" dirty="0"/>
              <a:t> </a:t>
            </a:r>
            <a:r>
              <a:rPr lang="el-GR" b="1" dirty="0">
                <a:solidFill>
                  <a:srgbClr val="C00000"/>
                </a:solidFill>
              </a:rPr>
              <a:t>Ο Βενιζέλος επιθεωρεί τα στρατεύματα στο μέτωπο και  εμψυχώνει τους Έλληνες φαντάρους </a:t>
            </a:r>
          </a:p>
        </p:txBody>
      </p:sp>
      <p:pic>
        <p:nvPicPr>
          <p:cNvPr id="5" name="Εικόνα 4">
            <a:extLst>
              <a:ext uri="{FF2B5EF4-FFF2-40B4-BE49-F238E27FC236}">
                <a16:creationId xmlns:a16="http://schemas.microsoft.com/office/drawing/2014/main" id="{123EA474-68AF-45D8-88C5-6D25D7C4506F}"/>
              </a:ext>
            </a:extLst>
          </p:cNvPr>
          <p:cNvPicPr>
            <a:picLocks noChangeAspect="1"/>
          </p:cNvPicPr>
          <p:nvPr/>
        </p:nvPicPr>
        <p:blipFill>
          <a:blip r:embed="rId2"/>
          <a:stretch>
            <a:fillRect/>
          </a:stretch>
        </p:blipFill>
        <p:spPr>
          <a:xfrm>
            <a:off x="350196" y="1262062"/>
            <a:ext cx="10729607" cy="5534094"/>
          </a:xfrm>
          <a:prstGeom prst="rect">
            <a:avLst/>
          </a:prstGeom>
        </p:spPr>
      </p:pic>
    </p:spTree>
    <p:extLst>
      <p:ext uri="{BB962C8B-B14F-4D97-AF65-F5344CB8AC3E}">
        <p14:creationId xmlns:p14="http://schemas.microsoft.com/office/powerpoint/2010/main" val="1745043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C3C112-A971-41D4-834A-5815B90A590E}"/>
              </a:ext>
            </a:extLst>
          </p:cNvPr>
          <p:cNvSpPr>
            <a:spLocks noGrp="1"/>
          </p:cNvSpPr>
          <p:nvPr>
            <p:ph type="title"/>
          </p:nvPr>
        </p:nvSpPr>
        <p:spPr/>
        <p:txBody>
          <a:bodyPr/>
          <a:lstStyle/>
          <a:p>
            <a:r>
              <a:rPr lang="el-GR" dirty="0"/>
              <a:t> </a:t>
            </a:r>
            <a:r>
              <a:rPr lang="el-GR" dirty="0">
                <a:solidFill>
                  <a:srgbClr val="C00000"/>
                </a:solidFill>
              </a:rPr>
              <a:t>Η Θεσσαλονίκη ….</a:t>
            </a:r>
          </a:p>
        </p:txBody>
      </p:sp>
      <p:sp>
        <p:nvSpPr>
          <p:cNvPr id="3" name="Θέση περιεχομένου 2">
            <a:extLst>
              <a:ext uri="{FF2B5EF4-FFF2-40B4-BE49-F238E27FC236}">
                <a16:creationId xmlns:a16="http://schemas.microsoft.com/office/drawing/2014/main" id="{B2EE6A37-288A-4AAD-B4DD-7F2727FA6392}"/>
              </a:ext>
            </a:extLst>
          </p:cNvPr>
          <p:cNvSpPr>
            <a:spLocks noGrp="1"/>
          </p:cNvSpPr>
          <p:nvPr>
            <p:ph idx="1"/>
          </p:nvPr>
        </p:nvSpPr>
        <p:spPr>
          <a:xfrm>
            <a:off x="303178" y="1455974"/>
            <a:ext cx="7119026" cy="5236656"/>
          </a:xfrm>
        </p:spPr>
        <p:txBody>
          <a:bodyPr>
            <a:normAutofit/>
          </a:bodyPr>
          <a:lstStyle/>
          <a:p>
            <a:r>
              <a:rPr lang="el-GR" dirty="0"/>
              <a:t>Η  Θεσσαλονίκη ήταν το «μήλον της Έριδας» για τα Βαλκανικά κράτη </a:t>
            </a:r>
          </a:p>
          <a:p>
            <a:pPr marL="0" indent="0">
              <a:buNone/>
            </a:pPr>
            <a:r>
              <a:rPr lang="el-GR" dirty="0"/>
              <a:t>Γιατί ήταν το λιμάνι που διευκόλυνε όλα τα Βαλκανικά κράτη </a:t>
            </a:r>
          </a:p>
          <a:p>
            <a:pPr marL="0" indent="0">
              <a:buNone/>
            </a:pPr>
            <a:r>
              <a:rPr lang="el-GR" dirty="0"/>
              <a:t>Ο Βενιζέλος λέει στον Βασιλιά Κωνσταντίνο να πάρει τα στρατεύματά του και να κατευθυνθεί προς την Θεσσαλονίκη γιατί θα κατέβαιναν οι Βούλγαροι και οι Σέρβοι να την κατακτήσουν </a:t>
            </a:r>
          </a:p>
          <a:p>
            <a:pPr marL="0" indent="0">
              <a:buNone/>
            </a:pPr>
            <a:r>
              <a:rPr lang="el-GR" dirty="0"/>
              <a:t>Αρχικά ο Βασιλιάς δεν ήθελε αλλά  κάτω από την επιμονή του Βενιζέλου πήγε και πρόλαβε να την κατακτήσει πριν από τους άλλους Βαλκανικούς λαούς</a:t>
            </a:r>
          </a:p>
        </p:txBody>
      </p:sp>
      <p:pic>
        <p:nvPicPr>
          <p:cNvPr id="5" name="Εικόνα 4">
            <a:extLst>
              <a:ext uri="{FF2B5EF4-FFF2-40B4-BE49-F238E27FC236}">
                <a16:creationId xmlns:a16="http://schemas.microsoft.com/office/drawing/2014/main" id="{4D2B390E-A508-4390-90F1-300833394A10}"/>
              </a:ext>
            </a:extLst>
          </p:cNvPr>
          <p:cNvPicPr>
            <a:picLocks noChangeAspect="1"/>
          </p:cNvPicPr>
          <p:nvPr/>
        </p:nvPicPr>
        <p:blipFill>
          <a:blip r:embed="rId2"/>
          <a:stretch>
            <a:fillRect/>
          </a:stretch>
        </p:blipFill>
        <p:spPr>
          <a:xfrm>
            <a:off x="7344383" y="932512"/>
            <a:ext cx="5116749" cy="5760118"/>
          </a:xfrm>
          <a:prstGeom prst="rect">
            <a:avLst/>
          </a:prstGeom>
        </p:spPr>
      </p:pic>
    </p:spTree>
    <p:extLst>
      <p:ext uri="{BB962C8B-B14F-4D97-AF65-F5344CB8AC3E}">
        <p14:creationId xmlns:p14="http://schemas.microsoft.com/office/powerpoint/2010/main" val="319069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D9F3A1F-65FD-46B3-9C67-B0BD1BF45202}"/>
              </a:ext>
            </a:extLst>
          </p:cNvPr>
          <p:cNvPicPr>
            <a:picLocks noChangeAspect="1"/>
          </p:cNvPicPr>
          <p:nvPr/>
        </p:nvPicPr>
        <p:blipFill>
          <a:blip r:embed="rId2"/>
          <a:stretch>
            <a:fillRect/>
          </a:stretch>
        </p:blipFill>
        <p:spPr>
          <a:xfrm>
            <a:off x="1523797" y="192861"/>
            <a:ext cx="9312816" cy="6665139"/>
          </a:xfrm>
          <a:prstGeom prst="rect">
            <a:avLst/>
          </a:prstGeom>
        </p:spPr>
      </p:pic>
    </p:spTree>
    <p:extLst>
      <p:ext uri="{BB962C8B-B14F-4D97-AF65-F5344CB8AC3E}">
        <p14:creationId xmlns:p14="http://schemas.microsoft.com/office/powerpoint/2010/main" val="50337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5A3173E-6140-46FB-A777-E529370DD5F0}"/>
              </a:ext>
            </a:extLst>
          </p:cNvPr>
          <p:cNvSpPr>
            <a:spLocks noGrp="1"/>
          </p:cNvSpPr>
          <p:nvPr>
            <p:ph idx="1"/>
          </p:nvPr>
        </p:nvSpPr>
        <p:spPr>
          <a:xfrm>
            <a:off x="0" y="1488332"/>
            <a:ext cx="6010072" cy="4351338"/>
          </a:xfrm>
        </p:spPr>
        <p:txBody>
          <a:bodyPr>
            <a:normAutofit fontScale="92500"/>
          </a:bodyPr>
          <a:lstStyle/>
          <a:p>
            <a:r>
              <a:rPr lang="el-GR" dirty="0"/>
              <a:t>Η Θεσσαλονίκη  ελευθερώνεται 26 Οκτωβρίου 1912 ημέρα του πολιούχου της πόλης Αγίου Δημητρίου. </a:t>
            </a:r>
          </a:p>
          <a:p>
            <a:r>
              <a:rPr lang="el-GR" dirty="0"/>
              <a:t>Ο Τούρκος διοικητής λέει παραδίδοντας την πόλη στον Βασιλιά Κωνσταντίνο : </a:t>
            </a:r>
          </a:p>
          <a:p>
            <a:r>
              <a:rPr lang="el-GR" dirty="0"/>
              <a:t>«Από Έλληνες την πήραμε σε Έλληνες την παραδίδουμε».</a:t>
            </a:r>
          </a:p>
          <a:p>
            <a:r>
              <a:rPr lang="el-GR" dirty="0"/>
              <a:t>Η Βουλγαρία αντέδρασε σε αυτό  γιατί ήθελε το λιμάνι της Θεσσαλονίκης</a:t>
            </a:r>
          </a:p>
        </p:txBody>
      </p:sp>
      <p:pic>
        <p:nvPicPr>
          <p:cNvPr id="5" name="Εικόνα 4">
            <a:extLst>
              <a:ext uri="{FF2B5EF4-FFF2-40B4-BE49-F238E27FC236}">
                <a16:creationId xmlns:a16="http://schemas.microsoft.com/office/drawing/2014/main" id="{BC8E0C66-66CA-4144-A965-AAF8C8DA9403}"/>
              </a:ext>
            </a:extLst>
          </p:cNvPr>
          <p:cNvPicPr>
            <a:picLocks noChangeAspect="1"/>
          </p:cNvPicPr>
          <p:nvPr/>
        </p:nvPicPr>
        <p:blipFill>
          <a:blip r:embed="rId2"/>
          <a:stretch>
            <a:fillRect/>
          </a:stretch>
        </p:blipFill>
        <p:spPr>
          <a:xfrm>
            <a:off x="1310225" y="439591"/>
            <a:ext cx="6199528" cy="1176630"/>
          </a:xfrm>
          <a:prstGeom prst="rect">
            <a:avLst/>
          </a:prstGeom>
        </p:spPr>
      </p:pic>
      <p:pic>
        <p:nvPicPr>
          <p:cNvPr id="6" name="Εικόνα 5">
            <a:extLst>
              <a:ext uri="{FF2B5EF4-FFF2-40B4-BE49-F238E27FC236}">
                <a16:creationId xmlns:a16="http://schemas.microsoft.com/office/drawing/2014/main" id="{AD6D4ED0-F431-43C1-9BBA-DC0B2D58307B}"/>
              </a:ext>
            </a:extLst>
          </p:cNvPr>
          <p:cNvPicPr>
            <a:picLocks noChangeAspect="1"/>
          </p:cNvPicPr>
          <p:nvPr/>
        </p:nvPicPr>
        <p:blipFill>
          <a:blip r:embed="rId3"/>
          <a:stretch>
            <a:fillRect/>
          </a:stretch>
        </p:blipFill>
        <p:spPr>
          <a:xfrm>
            <a:off x="5847944" y="1274322"/>
            <a:ext cx="6344056" cy="5359941"/>
          </a:xfrm>
          <a:prstGeom prst="rect">
            <a:avLst/>
          </a:prstGeom>
        </p:spPr>
      </p:pic>
    </p:spTree>
    <p:extLst>
      <p:ext uri="{BB962C8B-B14F-4D97-AF65-F5344CB8AC3E}">
        <p14:creationId xmlns:p14="http://schemas.microsoft.com/office/powerpoint/2010/main" val="94809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0B31C6-88B2-4E8C-8883-B471EDC334A2}"/>
              </a:ext>
            </a:extLst>
          </p:cNvPr>
          <p:cNvSpPr>
            <a:spLocks noGrp="1"/>
          </p:cNvSpPr>
          <p:nvPr>
            <p:ph type="title"/>
          </p:nvPr>
        </p:nvSpPr>
        <p:spPr>
          <a:xfrm>
            <a:off x="838200" y="365125"/>
            <a:ext cx="5873885" cy="1325563"/>
          </a:xfrm>
        </p:spPr>
        <p:txBody>
          <a:bodyPr/>
          <a:lstStyle/>
          <a:p>
            <a:r>
              <a:rPr lang="el-GR" b="1" dirty="0">
                <a:solidFill>
                  <a:schemeClr val="accent1">
                    <a:lumMod val="75000"/>
                  </a:schemeClr>
                </a:solidFill>
              </a:rPr>
              <a:t> Η Ελληνική Αεροπορία </a:t>
            </a:r>
          </a:p>
        </p:txBody>
      </p:sp>
      <p:sp>
        <p:nvSpPr>
          <p:cNvPr id="3" name="Θέση περιεχομένου 2">
            <a:extLst>
              <a:ext uri="{FF2B5EF4-FFF2-40B4-BE49-F238E27FC236}">
                <a16:creationId xmlns:a16="http://schemas.microsoft.com/office/drawing/2014/main" id="{D7F3E84A-FE3E-4B5F-8868-13376B8D1E2E}"/>
              </a:ext>
            </a:extLst>
          </p:cNvPr>
          <p:cNvSpPr>
            <a:spLocks noGrp="1"/>
          </p:cNvSpPr>
          <p:nvPr>
            <p:ph idx="1"/>
          </p:nvPr>
        </p:nvSpPr>
        <p:spPr>
          <a:xfrm>
            <a:off x="223736" y="1896893"/>
            <a:ext cx="7072009" cy="4961107"/>
          </a:xfrm>
        </p:spPr>
        <p:txBody>
          <a:bodyPr>
            <a:normAutofit lnSpcReduction="10000"/>
          </a:bodyPr>
          <a:lstStyle/>
          <a:p>
            <a:r>
              <a:rPr lang="el-GR" dirty="0"/>
              <a:t>Στη διάρκεια του Α’ Βαλκανικού Πολέμου έκανε την εμφάνισή του για πρώτη φορά το ελληνικό αεροπορικό σμήνος, που συνέβαλε σοβαρά στην πτώση του ηθικού του αντιπάλου, παρότι τα αεροσκάφη που διέθετε ήταν λίγα και με περιορισμένες επιχειρησιακές ικανότητες.</a:t>
            </a:r>
          </a:p>
          <a:p>
            <a:endParaRPr lang="el-GR" dirty="0"/>
          </a:p>
          <a:p>
            <a:r>
              <a:rPr lang="el-GR" dirty="0"/>
              <a:t> Οι Έλληνες πιλότοι ανέλαβαν και εκτέλεσαν σημαντικές αποστολές αναγνώρισης, αλλά και προσβολές κατά επίγειων εχθρικών στόχων προς όφελος του στρατού στη Μακεδονία και την Ήπειρο</a:t>
            </a:r>
          </a:p>
        </p:txBody>
      </p:sp>
      <p:pic>
        <p:nvPicPr>
          <p:cNvPr id="6" name="Εικόνα 5">
            <a:extLst>
              <a:ext uri="{FF2B5EF4-FFF2-40B4-BE49-F238E27FC236}">
                <a16:creationId xmlns:a16="http://schemas.microsoft.com/office/drawing/2014/main" id="{BF2B03D1-1804-4278-910C-97F00D16EE71}"/>
              </a:ext>
            </a:extLst>
          </p:cNvPr>
          <p:cNvPicPr>
            <a:picLocks noChangeAspect="1"/>
          </p:cNvPicPr>
          <p:nvPr/>
        </p:nvPicPr>
        <p:blipFill>
          <a:blip r:embed="rId2"/>
          <a:stretch>
            <a:fillRect/>
          </a:stretch>
        </p:blipFill>
        <p:spPr>
          <a:xfrm>
            <a:off x="7062281" y="578795"/>
            <a:ext cx="5197813" cy="6099136"/>
          </a:xfrm>
          <a:prstGeom prst="rect">
            <a:avLst/>
          </a:prstGeom>
        </p:spPr>
      </p:pic>
    </p:spTree>
    <p:extLst>
      <p:ext uri="{BB962C8B-B14F-4D97-AF65-F5344CB8AC3E}">
        <p14:creationId xmlns:p14="http://schemas.microsoft.com/office/powerpoint/2010/main" val="3182095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229282-D143-4D72-84C6-1193CA078934}"/>
              </a:ext>
            </a:extLst>
          </p:cNvPr>
          <p:cNvSpPr>
            <a:spLocks noGrp="1"/>
          </p:cNvSpPr>
          <p:nvPr>
            <p:ph type="title"/>
          </p:nvPr>
        </p:nvSpPr>
        <p:spPr/>
        <p:txBody>
          <a:bodyPr/>
          <a:lstStyle/>
          <a:p>
            <a:r>
              <a:rPr lang="el-GR" b="1" dirty="0">
                <a:solidFill>
                  <a:srgbClr val="C00000"/>
                </a:solidFill>
              </a:rPr>
              <a:t>Η συνθήκη του Λονδίνου (17 Μαΐου 1913</a:t>
            </a:r>
            <a:r>
              <a:rPr lang="el-GR" dirty="0"/>
              <a:t>) </a:t>
            </a:r>
          </a:p>
        </p:txBody>
      </p:sp>
      <p:sp>
        <p:nvSpPr>
          <p:cNvPr id="3" name="Θέση περιεχομένου 2">
            <a:extLst>
              <a:ext uri="{FF2B5EF4-FFF2-40B4-BE49-F238E27FC236}">
                <a16:creationId xmlns:a16="http://schemas.microsoft.com/office/drawing/2014/main" id="{282275E7-367A-458C-83D0-A6EAD1D70ED5}"/>
              </a:ext>
            </a:extLst>
          </p:cNvPr>
          <p:cNvSpPr>
            <a:spLocks noGrp="1"/>
          </p:cNvSpPr>
          <p:nvPr>
            <p:ph idx="1"/>
          </p:nvPr>
        </p:nvSpPr>
        <p:spPr>
          <a:xfrm>
            <a:off x="768485" y="1690688"/>
            <a:ext cx="10350229" cy="4486275"/>
          </a:xfrm>
        </p:spPr>
        <p:txBody>
          <a:bodyPr/>
          <a:lstStyle/>
          <a:p>
            <a:r>
              <a:rPr lang="el-GR" dirty="0"/>
              <a:t>Ο  1</a:t>
            </a:r>
            <a:r>
              <a:rPr lang="el-GR" baseline="30000" dirty="0"/>
              <a:t>ος</a:t>
            </a:r>
            <a:r>
              <a:rPr lang="el-GR" dirty="0"/>
              <a:t>  βαλκανικός πόλεμος τερματίστηκε με την υπογραφή της συνθήκης του Λονδίνου </a:t>
            </a:r>
          </a:p>
          <a:p>
            <a:r>
              <a:rPr lang="el-GR" dirty="0"/>
              <a:t> η Οθωμανική αυτοκρατορία υποχρεώθηκε να εγκαταλείψει σχεδόν όλα τα ευρωπαϊκά- βαλκανικά εδάφη της. </a:t>
            </a:r>
          </a:p>
          <a:p>
            <a:r>
              <a:rPr lang="el-GR" dirty="0"/>
              <a:t> Το μέλλον των νησιών του Β. και Α. Αιγαίου, της χερσονήσου του Αγίου Όρους και το καθεστώς της Αλβανίας, θα καθορίζονταν από τις Δυνάμεις.</a:t>
            </a:r>
          </a:p>
          <a:p>
            <a:r>
              <a:rPr lang="el-GR" dirty="0"/>
              <a:t>Τα Δωδεκάνησα   κατακτούνται από τους Ιταλούς .</a:t>
            </a:r>
          </a:p>
          <a:p>
            <a:r>
              <a:rPr lang="el-GR" dirty="0"/>
              <a:t>Η Κρήτη ενώνεται με την Ελλάδα. </a:t>
            </a:r>
          </a:p>
        </p:txBody>
      </p:sp>
    </p:spTree>
    <p:extLst>
      <p:ext uri="{BB962C8B-B14F-4D97-AF65-F5344CB8AC3E}">
        <p14:creationId xmlns:p14="http://schemas.microsoft.com/office/powerpoint/2010/main" val="394794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E3C60-14E1-4987-8122-2209805081AF}"/>
              </a:ext>
            </a:extLst>
          </p:cNvPr>
          <p:cNvSpPr>
            <a:spLocks noGrp="1"/>
          </p:cNvSpPr>
          <p:nvPr>
            <p:ph type="title"/>
          </p:nvPr>
        </p:nvSpPr>
        <p:spPr/>
        <p:txBody>
          <a:bodyPr/>
          <a:lstStyle/>
          <a:p>
            <a:r>
              <a:rPr lang="el-GR" b="1" dirty="0">
                <a:solidFill>
                  <a:srgbClr val="C00000"/>
                </a:solidFill>
              </a:rPr>
              <a:t> Β Βαλκανικός πόλεμος </a:t>
            </a:r>
          </a:p>
        </p:txBody>
      </p:sp>
      <p:sp>
        <p:nvSpPr>
          <p:cNvPr id="3" name="Θέση περιεχομένου 2">
            <a:extLst>
              <a:ext uri="{FF2B5EF4-FFF2-40B4-BE49-F238E27FC236}">
                <a16:creationId xmlns:a16="http://schemas.microsoft.com/office/drawing/2014/main" id="{DC0E87E9-D797-4FBF-8FE1-CCC3698F008B}"/>
              </a:ext>
            </a:extLst>
          </p:cNvPr>
          <p:cNvSpPr>
            <a:spLocks noGrp="1"/>
          </p:cNvSpPr>
          <p:nvPr>
            <p:ph idx="1"/>
          </p:nvPr>
        </p:nvSpPr>
        <p:spPr>
          <a:xfrm>
            <a:off x="215629" y="1690687"/>
            <a:ext cx="6768831" cy="4632291"/>
          </a:xfrm>
        </p:spPr>
        <p:txBody>
          <a:bodyPr>
            <a:normAutofit lnSpcReduction="10000"/>
          </a:bodyPr>
          <a:lstStyle/>
          <a:p>
            <a:r>
              <a:rPr lang="el-GR" dirty="0"/>
              <a:t>Η Βουλγαρία επιτίθεται στην Ελλάδα με σκοπό να πάρει εδάφη της Μακεδονίας και ειδικά το λιμάνι της  Θεσσαλονίκης.</a:t>
            </a:r>
          </a:p>
          <a:p>
            <a:r>
              <a:rPr lang="el-GR" dirty="0"/>
              <a:t>Ο Ελληνικός στρατός νικάει τους Βούλγαρους ελευθερώνει την Ανατολική  Μακεδονία και </a:t>
            </a:r>
            <a:r>
              <a:rPr kumimoji="0" lang="el-GR" sz="2800" b="0" i="0" u="none" strike="noStrike" kern="1200" cap="none" spc="0" normalizeH="0" baseline="0" noProof="0" dirty="0">
                <a:ln>
                  <a:noFill/>
                </a:ln>
                <a:solidFill>
                  <a:prstClr val="black"/>
                </a:solidFill>
                <a:effectLst/>
                <a:uLnTx/>
                <a:uFillTx/>
                <a:latin typeface="Calibri" panose="020F0502020204030204"/>
                <a:ea typeface="+mn-ea"/>
                <a:cs typeface="+mn-cs"/>
              </a:rPr>
              <a:t>Δυτική Θράκη. </a:t>
            </a:r>
          </a:p>
          <a:p>
            <a:r>
              <a:rPr lang="el-GR" dirty="0">
                <a:solidFill>
                  <a:prstClr val="black"/>
                </a:solidFill>
                <a:latin typeface="Calibri" panose="020F0502020204030204"/>
              </a:rPr>
              <a:t>Οι Ρουμάνοι  επιτίθενται στην Βουλγαρία και  φτάνουν μέχρι την Σόφια, αναγκάζοντας τους Βουλγάρους να εγκαταλείψουν τα εδάφη της Μακεδονίας και την επιθυμία τους για την Θεσσαλονίκη. </a:t>
            </a:r>
            <a:endParaRPr lang="el-GR" dirty="0"/>
          </a:p>
        </p:txBody>
      </p:sp>
      <p:pic>
        <p:nvPicPr>
          <p:cNvPr id="8194" name="Picture 2" descr="ΒΑΛΚΑΝΙΚΟΙ ΠΟΛΕΜΟΙ (1912-13): Τα χριστιανικά κράτη των Βαλκανίων  συνασπίζονται - Historical Quest">
            <a:extLst>
              <a:ext uri="{FF2B5EF4-FFF2-40B4-BE49-F238E27FC236}">
                <a16:creationId xmlns:a16="http://schemas.microsoft.com/office/drawing/2014/main" id="{1449E81D-D08C-4CA0-933F-6867E42C6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052" y="107004"/>
            <a:ext cx="5121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7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85D5AA-75E8-487F-85E4-BE9E11CA09E3}"/>
              </a:ext>
            </a:extLst>
          </p:cNvPr>
          <p:cNvSpPr>
            <a:spLocks noGrp="1"/>
          </p:cNvSpPr>
          <p:nvPr>
            <p:ph type="title"/>
          </p:nvPr>
        </p:nvSpPr>
        <p:spPr/>
        <p:txBody>
          <a:bodyPr/>
          <a:lstStyle/>
          <a:p>
            <a:r>
              <a:rPr lang="el-GR" dirty="0">
                <a:solidFill>
                  <a:srgbClr val="C00000"/>
                </a:solidFill>
              </a:rPr>
              <a:t>Ποιες χώρες πολέμησαν </a:t>
            </a:r>
          </a:p>
        </p:txBody>
      </p:sp>
      <p:sp>
        <p:nvSpPr>
          <p:cNvPr id="3" name="Θέση περιεχομένου 2">
            <a:extLst>
              <a:ext uri="{FF2B5EF4-FFF2-40B4-BE49-F238E27FC236}">
                <a16:creationId xmlns:a16="http://schemas.microsoft.com/office/drawing/2014/main" id="{45DAAE7B-B288-4B90-8829-43794FB5B2C5}"/>
              </a:ext>
            </a:extLst>
          </p:cNvPr>
          <p:cNvSpPr>
            <a:spLocks noGrp="1"/>
          </p:cNvSpPr>
          <p:nvPr>
            <p:ph idx="1"/>
          </p:nvPr>
        </p:nvSpPr>
        <p:spPr>
          <a:xfrm>
            <a:off x="838200" y="1981268"/>
            <a:ext cx="10515600" cy="4351338"/>
          </a:xfrm>
        </p:spPr>
        <p:txBody>
          <a:bodyPr/>
          <a:lstStyle/>
          <a:p>
            <a:r>
              <a:rPr lang="el-GR" dirty="0"/>
              <a:t>Ελλάδα           </a:t>
            </a:r>
          </a:p>
          <a:p>
            <a:pPr marL="0" indent="0">
              <a:buNone/>
            </a:pPr>
            <a:r>
              <a:rPr lang="el-GR" dirty="0"/>
              <a:t>                                            στόχος τους ήταν να ελευθερωθούν από </a:t>
            </a:r>
          </a:p>
          <a:p>
            <a:r>
              <a:rPr lang="el-GR" dirty="0"/>
              <a:t>Σερβία                              τους Τούρκους και να δοθούν περισσότερα </a:t>
            </a:r>
          </a:p>
          <a:p>
            <a:pPr marL="0" indent="0">
              <a:buNone/>
            </a:pPr>
            <a:r>
              <a:rPr lang="el-GR" dirty="0"/>
              <a:t>                                               προνόμια στους Χριστιανούς </a:t>
            </a:r>
          </a:p>
          <a:p>
            <a:r>
              <a:rPr lang="el-GR" dirty="0"/>
              <a:t>Βουλγαρία                        Ο Σουλτάνος αρνήθηκε και έτσι ξεκίνησε ο </a:t>
            </a:r>
          </a:p>
          <a:p>
            <a:r>
              <a:rPr lang="el-GR" dirty="0"/>
              <a:t>                                             πόλεμος </a:t>
            </a:r>
          </a:p>
          <a:p>
            <a:r>
              <a:rPr lang="el-GR" dirty="0"/>
              <a:t>Μαυροβούνιο </a:t>
            </a:r>
          </a:p>
        </p:txBody>
      </p:sp>
      <p:sp>
        <p:nvSpPr>
          <p:cNvPr id="4" name="Αριστερό άγκιστρο 3">
            <a:extLst>
              <a:ext uri="{FF2B5EF4-FFF2-40B4-BE49-F238E27FC236}">
                <a16:creationId xmlns:a16="http://schemas.microsoft.com/office/drawing/2014/main" id="{C4D9076F-1551-41FA-9567-8FD03AD1E01B}"/>
              </a:ext>
            </a:extLst>
          </p:cNvPr>
          <p:cNvSpPr/>
          <p:nvPr/>
        </p:nvSpPr>
        <p:spPr>
          <a:xfrm>
            <a:off x="3589506" y="1906621"/>
            <a:ext cx="1429966" cy="3589507"/>
          </a:xfrm>
          <a:prstGeom prst="leftBrace">
            <a:avLst>
              <a:gd name="adj1" fmla="val 8333"/>
              <a:gd name="adj2" fmla="val 5135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154489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71A420-4E28-4E47-A36C-B888FA91AAE0}"/>
              </a:ext>
            </a:extLst>
          </p:cNvPr>
          <p:cNvSpPr>
            <a:spLocks noGrp="1"/>
          </p:cNvSpPr>
          <p:nvPr>
            <p:ph type="title"/>
          </p:nvPr>
        </p:nvSpPr>
        <p:spPr/>
        <p:txBody>
          <a:bodyPr/>
          <a:lstStyle/>
          <a:p>
            <a:r>
              <a:rPr lang="el-GR" b="1" dirty="0">
                <a:solidFill>
                  <a:srgbClr val="C00000"/>
                </a:solidFill>
                <a:latin typeface="Helvetica Neue"/>
              </a:rPr>
              <a:t>Σ</a:t>
            </a:r>
            <a:r>
              <a:rPr lang="el-GR" b="1" i="0" dirty="0">
                <a:solidFill>
                  <a:srgbClr val="C00000"/>
                </a:solidFill>
                <a:effectLst/>
                <a:latin typeface="Helvetica Neue"/>
              </a:rPr>
              <a:t>υνθήκη του Βουκουρεστίου (28 Ιουλίου 1913).</a:t>
            </a:r>
            <a:endParaRPr lang="el-GR" b="1" dirty="0">
              <a:solidFill>
                <a:srgbClr val="C00000"/>
              </a:solidFill>
            </a:endParaRPr>
          </a:p>
        </p:txBody>
      </p:sp>
      <p:sp>
        <p:nvSpPr>
          <p:cNvPr id="3" name="Θέση περιεχομένου 2">
            <a:extLst>
              <a:ext uri="{FF2B5EF4-FFF2-40B4-BE49-F238E27FC236}">
                <a16:creationId xmlns:a16="http://schemas.microsoft.com/office/drawing/2014/main" id="{0FA37865-A976-4863-9D28-991EEDD1E2CE}"/>
              </a:ext>
            </a:extLst>
          </p:cNvPr>
          <p:cNvSpPr>
            <a:spLocks noGrp="1"/>
          </p:cNvSpPr>
          <p:nvPr>
            <p:ph idx="1"/>
          </p:nvPr>
        </p:nvSpPr>
        <p:spPr/>
        <p:txBody>
          <a:bodyPr/>
          <a:lstStyle/>
          <a:p>
            <a:r>
              <a:rPr lang="el-GR" b="0" i="0" dirty="0">
                <a:solidFill>
                  <a:srgbClr val="3B3835"/>
                </a:solidFill>
                <a:effectLst/>
                <a:latin typeface="Helvetica Neue"/>
              </a:rPr>
              <a:t>βαλκανικοί πόλεμοι τερματίστηκαν  το 1913.</a:t>
            </a:r>
          </a:p>
          <a:p>
            <a:r>
              <a:rPr lang="el-GR" b="0" i="0" dirty="0">
                <a:solidFill>
                  <a:srgbClr val="3B3835"/>
                </a:solidFill>
                <a:effectLst/>
                <a:latin typeface="Helvetica Neue"/>
              </a:rPr>
              <a:t>H Ελλάδα  μέσα σε ένα χρόνο με πόλεμο εξασφάλισε το μεγαλύτερο μέρος της Μακεδονίας, τη νότια Ήπειρο, σημαντικά νησιά στο Β. και Α. Αιγαίο (Θάσος, Σαμοθράκη, Λήμνος, Λέσβος, Χίος, Σάμος, Ικαρία) και την Κρήτη.</a:t>
            </a:r>
          </a:p>
          <a:p>
            <a:r>
              <a:rPr lang="el-GR" dirty="0">
                <a:solidFill>
                  <a:srgbClr val="3B3835"/>
                </a:solidFill>
                <a:latin typeface="Helvetica Neue"/>
              </a:rPr>
              <a:t>Δεν μας χαρίστηκε τίποτα . Όλα τα κερδίσαμε στα πεδία των μαχών και στα τραπέζια των διαπραγματεύσεων </a:t>
            </a:r>
            <a:endParaRPr lang="el-GR" b="0" i="0" dirty="0">
              <a:solidFill>
                <a:srgbClr val="3B3835"/>
              </a:solidFill>
              <a:effectLst/>
              <a:latin typeface="Helvetica Neue"/>
            </a:endParaRPr>
          </a:p>
          <a:p>
            <a:endParaRPr lang="el-GR" dirty="0"/>
          </a:p>
        </p:txBody>
      </p:sp>
    </p:spTree>
    <p:extLst>
      <p:ext uri="{BB962C8B-B14F-4D97-AF65-F5344CB8AC3E}">
        <p14:creationId xmlns:p14="http://schemas.microsoft.com/office/powerpoint/2010/main" val="276840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C99E06-32CA-4E7A-A158-9092F5139018}"/>
              </a:ext>
            </a:extLst>
          </p:cNvPr>
          <p:cNvSpPr>
            <a:spLocks noGrp="1"/>
          </p:cNvSpPr>
          <p:nvPr>
            <p:ph type="title"/>
          </p:nvPr>
        </p:nvSpPr>
        <p:spPr/>
        <p:txBody>
          <a:bodyPr/>
          <a:lstStyle/>
          <a:p>
            <a:r>
              <a:rPr lang="en-US" dirty="0">
                <a:hlinkClick r:id="rId2"/>
              </a:rPr>
              <a:t>https://youtu.be/PuH8CIuohYg</a:t>
            </a:r>
            <a:br>
              <a:rPr lang="el-GR" dirty="0"/>
            </a:br>
            <a:endParaRPr lang="el-GR" dirty="0"/>
          </a:p>
        </p:txBody>
      </p:sp>
      <p:pic>
        <p:nvPicPr>
          <p:cNvPr id="7170" name="Picture 2" descr="Η Ελλάδα στους Βαλκανικούς Πολέμους | Η ΚΑΘΗΜΕΡΙΝΗ">
            <a:extLst>
              <a:ext uri="{FF2B5EF4-FFF2-40B4-BE49-F238E27FC236}">
                <a16:creationId xmlns:a16="http://schemas.microsoft.com/office/drawing/2014/main" id="{2CFC69AB-8415-4B35-9CEA-5BC46A2EAD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8406" y="1105929"/>
            <a:ext cx="9601201" cy="5386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4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A8877F7-826C-4CF1-B3C5-6F14435AA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4" y="103864"/>
            <a:ext cx="8774551" cy="6443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3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ADB868-4EC2-436E-9C7E-7A4BE5DF7C7C}"/>
              </a:ext>
            </a:extLst>
          </p:cNvPr>
          <p:cNvSpPr>
            <a:spLocks noGrp="1"/>
          </p:cNvSpPr>
          <p:nvPr>
            <p:ph type="title"/>
          </p:nvPr>
        </p:nvSpPr>
        <p:spPr/>
        <p:txBody>
          <a:bodyPr/>
          <a:lstStyle/>
          <a:p>
            <a:r>
              <a:rPr lang="el-GR" b="1" dirty="0">
                <a:solidFill>
                  <a:srgbClr val="C00000"/>
                </a:solidFill>
              </a:rPr>
              <a:t>Ο Βενιζέλος ..</a:t>
            </a:r>
          </a:p>
        </p:txBody>
      </p:sp>
      <p:sp>
        <p:nvSpPr>
          <p:cNvPr id="3" name="Θέση περιεχομένου 2">
            <a:extLst>
              <a:ext uri="{FF2B5EF4-FFF2-40B4-BE49-F238E27FC236}">
                <a16:creationId xmlns:a16="http://schemas.microsoft.com/office/drawing/2014/main" id="{0FFB1805-AACE-4115-8FB6-B18A21FF1F20}"/>
              </a:ext>
            </a:extLst>
          </p:cNvPr>
          <p:cNvSpPr>
            <a:spLocks noGrp="1"/>
          </p:cNvSpPr>
          <p:nvPr>
            <p:ph idx="1"/>
          </p:nvPr>
        </p:nvSpPr>
        <p:spPr>
          <a:xfrm>
            <a:off x="838200" y="1825625"/>
            <a:ext cx="4619017" cy="4351338"/>
          </a:xfrm>
        </p:spPr>
        <p:txBody>
          <a:bodyPr/>
          <a:lstStyle/>
          <a:p>
            <a:r>
              <a:rPr lang="el-GR" dirty="0"/>
              <a:t>Αρχικά ακολουθεί συναινετική πολιτική γιατί η Ελλάδα δεν ήταν έτοιμη για πόλεμο </a:t>
            </a:r>
          </a:p>
          <a:p>
            <a:r>
              <a:rPr lang="el-GR" dirty="0"/>
              <a:t>Αργότερα όμως όταν είδε τις προθέσεις τις Τουρκίας ενώνει τους Βαλκανικούς λαούς και  υπογράφουν μία συμμαχία </a:t>
            </a:r>
          </a:p>
          <a:p>
            <a:pPr marL="0" indent="0">
              <a:buNone/>
            </a:pPr>
            <a:endParaRPr lang="el-GR" dirty="0"/>
          </a:p>
        </p:txBody>
      </p:sp>
      <p:pic>
        <p:nvPicPr>
          <p:cNvPr id="4" name="Εικόνα 3">
            <a:extLst>
              <a:ext uri="{FF2B5EF4-FFF2-40B4-BE49-F238E27FC236}">
                <a16:creationId xmlns:a16="http://schemas.microsoft.com/office/drawing/2014/main" id="{65E4DE6F-8E46-469C-8B12-2E4F2928F68F}"/>
              </a:ext>
            </a:extLst>
          </p:cNvPr>
          <p:cNvPicPr>
            <a:picLocks noChangeAspect="1"/>
          </p:cNvPicPr>
          <p:nvPr/>
        </p:nvPicPr>
        <p:blipFill>
          <a:blip r:embed="rId2"/>
          <a:stretch>
            <a:fillRect/>
          </a:stretch>
        </p:blipFill>
        <p:spPr>
          <a:xfrm>
            <a:off x="5573949" y="1027906"/>
            <a:ext cx="6408906" cy="5044274"/>
          </a:xfrm>
          <a:prstGeom prst="rect">
            <a:avLst/>
          </a:prstGeom>
        </p:spPr>
      </p:pic>
    </p:spTree>
    <p:extLst>
      <p:ext uri="{BB962C8B-B14F-4D97-AF65-F5344CB8AC3E}">
        <p14:creationId xmlns:p14="http://schemas.microsoft.com/office/powerpoint/2010/main" val="296243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AAC78-80B8-44C1-9285-CE7092C881B7}"/>
              </a:ext>
            </a:extLst>
          </p:cNvPr>
          <p:cNvSpPr>
            <a:spLocks noGrp="1"/>
          </p:cNvSpPr>
          <p:nvPr>
            <p:ph type="title"/>
          </p:nvPr>
        </p:nvSpPr>
        <p:spPr/>
        <p:txBody>
          <a:bodyPr/>
          <a:lstStyle/>
          <a:p>
            <a:r>
              <a:rPr lang="el-GR" b="1" dirty="0">
                <a:solidFill>
                  <a:schemeClr val="accent2">
                    <a:lumMod val="75000"/>
                  </a:schemeClr>
                </a:solidFill>
              </a:rPr>
              <a:t>Αρχή και τέλος του πολέμου </a:t>
            </a:r>
          </a:p>
        </p:txBody>
      </p:sp>
      <p:sp>
        <p:nvSpPr>
          <p:cNvPr id="3" name="Θέση περιεχομένου 2">
            <a:extLst>
              <a:ext uri="{FF2B5EF4-FFF2-40B4-BE49-F238E27FC236}">
                <a16:creationId xmlns:a16="http://schemas.microsoft.com/office/drawing/2014/main" id="{A1C13526-F25F-40E1-9C61-CEF70483958C}"/>
              </a:ext>
            </a:extLst>
          </p:cNvPr>
          <p:cNvSpPr>
            <a:spLocks noGrp="1"/>
          </p:cNvSpPr>
          <p:nvPr>
            <p:ph idx="1"/>
          </p:nvPr>
        </p:nvSpPr>
        <p:spPr>
          <a:xfrm>
            <a:off x="838200" y="1825625"/>
            <a:ext cx="6185170" cy="4351338"/>
          </a:xfrm>
        </p:spPr>
        <p:txBody>
          <a:bodyPr/>
          <a:lstStyle/>
          <a:p>
            <a:r>
              <a:rPr lang="el-GR" dirty="0">
                <a:solidFill>
                  <a:srgbClr val="080808"/>
                </a:solidFill>
                <a:latin typeface="fira sans"/>
              </a:rPr>
              <a:t>Το Μαυροβούνιο κηρύττει τον πόλεμο κατά της Οθωμανικής Αυτοκρατορίας  </a:t>
            </a:r>
            <a:r>
              <a:rPr lang="el-GR" b="0" i="0" dirty="0">
                <a:solidFill>
                  <a:srgbClr val="080808"/>
                </a:solidFill>
                <a:effectLst/>
                <a:latin typeface="fira sans"/>
              </a:rPr>
              <a:t>στις</a:t>
            </a:r>
            <a:r>
              <a:rPr lang="el-GR" b="0" i="0" dirty="0">
                <a:solidFill>
                  <a:schemeClr val="accent2">
                    <a:lumMod val="75000"/>
                  </a:schemeClr>
                </a:solidFill>
                <a:effectLst/>
                <a:latin typeface="fira sans"/>
              </a:rPr>
              <a:t> </a:t>
            </a:r>
            <a:r>
              <a:rPr lang="el-GR" b="0" i="0" u="none" strike="noStrike" dirty="0">
                <a:solidFill>
                  <a:schemeClr val="accent2">
                    <a:lumMod val="75000"/>
                  </a:schemeClr>
                </a:solidFill>
                <a:effectLst/>
                <a:latin typeface="fira sans"/>
                <a:hlinkClick r:id="rId2">
                  <a:extLst>
                    <a:ext uri="{A12FA001-AC4F-418D-AE19-62706E023703}">
                      <ahyp:hlinkClr xmlns:ahyp="http://schemas.microsoft.com/office/drawing/2018/hyperlinkcolor" val="tx"/>
                    </a:ext>
                  </a:extLst>
                </a:hlinkClick>
              </a:rPr>
              <a:t>25 Σεπτεμβρίου</a:t>
            </a:r>
            <a:r>
              <a:rPr lang="el-GR" b="0" i="0" u="sng" dirty="0">
                <a:solidFill>
                  <a:schemeClr val="accent2">
                    <a:lumMod val="75000"/>
                  </a:schemeClr>
                </a:solidFill>
                <a:effectLst/>
                <a:latin typeface="fira sans"/>
              </a:rPr>
              <a:t> 1912 </a:t>
            </a:r>
            <a:endParaRPr lang="el-GR" u="sng" dirty="0">
              <a:solidFill>
                <a:srgbClr val="080808"/>
              </a:solidFill>
              <a:latin typeface="fira sans"/>
            </a:endParaRPr>
          </a:p>
          <a:p>
            <a:endParaRPr lang="el-GR" b="0" i="0" u="sng" dirty="0">
              <a:solidFill>
                <a:srgbClr val="080808"/>
              </a:solidFill>
              <a:effectLst/>
              <a:latin typeface="fira sans"/>
            </a:endParaRPr>
          </a:p>
          <a:p>
            <a:r>
              <a:rPr lang="el-GR" b="0" i="0" dirty="0">
                <a:solidFill>
                  <a:srgbClr val="080808"/>
                </a:solidFill>
                <a:effectLst/>
                <a:latin typeface="fira sans"/>
              </a:rPr>
              <a:t> </a:t>
            </a:r>
            <a:r>
              <a:rPr lang="el-GR" dirty="0">
                <a:solidFill>
                  <a:srgbClr val="080808"/>
                </a:solidFill>
                <a:latin typeface="fira sans"/>
              </a:rPr>
              <a:t> Ο πόλεμος τελείωσε </a:t>
            </a:r>
            <a:r>
              <a:rPr lang="el-GR" b="0" i="0" dirty="0">
                <a:solidFill>
                  <a:srgbClr val="080808"/>
                </a:solidFill>
                <a:effectLst/>
                <a:latin typeface="fira sans"/>
              </a:rPr>
              <a:t>στις </a:t>
            </a:r>
            <a:r>
              <a:rPr lang="el-GR" b="0" i="0" u="none" strike="noStrike" dirty="0">
                <a:solidFill>
                  <a:schemeClr val="accent2">
                    <a:lumMod val="75000"/>
                  </a:schemeClr>
                </a:solidFill>
                <a:effectLst/>
                <a:latin typeface="fira sans"/>
                <a:hlinkClick r:id="rId3">
                  <a:extLst>
                    <a:ext uri="{A12FA001-AC4F-418D-AE19-62706E023703}">
                      <ahyp:hlinkClr xmlns:ahyp="http://schemas.microsoft.com/office/drawing/2018/hyperlinkcolor" val="tx"/>
                    </a:ext>
                  </a:extLst>
                </a:hlinkClick>
              </a:rPr>
              <a:t>17 Μαΐου</a:t>
            </a:r>
            <a:r>
              <a:rPr lang="el-GR" b="0" i="0" dirty="0">
                <a:solidFill>
                  <a:schemeClr val="accent2">
                    <a:lumMod val="75000"/>
                  </a:schemeClr>
                </a:solidFill>
                <a:effectLst/>
                <a:latin typeface="fira sans"/>
              </a:rPr>
              <a:t> 1913 </a:t>
            </a:r>
            <a:r>
              <a:rPr lang="el-GR" b="0" i="0" dirty="0">
                <a:solidFill>
                  <a:srgbClr val="080808"/>
                </a:solidFill>
                <a:effectLst/>
                <a:latin typeface="fira sans"/>
              </a:rPr>
              <a:t>με τη συνθήκη του Λονδίνου.</a:t>
            </a:r>
            <a:br>
              <a:rPr lang="el-GR" dirty="0"/>
            </a:br>
            <a:endParaRPr lang="el-GR" dirty="0"/>
          </a:p>
        </p:txBody>
      </p:sp>
      <p:pic>
        <p:nvPicPr>
          <p:cNvPr id="3074" name="Picture 2">
            <a:extLst>
              <a:ext uri="{FF2B5EF4-FFF2-40B4-BE49-F238E27FC236}">
                <a16:creationId xmlns:a16="http://schemas.microsoft.com/office/drawing/2014/main" id="{DCB1576B-135B-4BAD-8928-F11B3A7FB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558" y="22529"/>
            <a:ext cx="48951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78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71FB76-1052-4D0D-B5DF-42D081CF906F}"/>
              </a:ext>
            </a:extLst>
          </p:cNvPr>
          <p:cNvSpPr>
            <a:spLocks noGrp="1"/>
          </p:cNvSpPr>
          <p:nvPr>
            <p:ph type="title"/>
          </p:nvPr>
        </p:nvSpPr>
        <p:spPr/>
        <p:txBody>
          <a:bodyPr/>
          <a:lstStyle/>
          <a:p>
            <a:r>
              <a:rPr lang="el-GR" i="1" dirty="0">
                <a:solidFill>
                  <a:srgbClr val="C00000"/>
                </a:solidFill>
              </a:rPr>
              <a:t> Αφορμή </a:t>
            </a:r>
          </a:p>
        </p:txBody>
      </p:sp>
      <p:sp>
        <p:nvSpPr>
          <p:cNvPr id="3" name="Θέση περιεχομένου 2">
            <a:extLst>
              <a:ext uri="{FF2B5EF4-FFF2-40B4-BE49-F238E27FC236}">
                <a16:creationId xmlns:a16="http://schemas.microsoft.com/office/drawing/2014/main" id="{FB8C0041-75E7-4653-A33E-71D5F3A55BBE}"/>
              </a:ext>
            </a:extLst>
          </p:cNvPr>
          <p:cNvSpPr>
            <a:spLocks noGrp="1"/>
          </p:cNvSpPr>
          <p:nvPr>
            <p:ph idx="1"/>
          </p:nvPr>
        </p:nvSpPr>
        <p:spPr>
          <a:xfrm>
            <a:off x="838200" y="1825625"/>
            <a:ext cx="4862209" cy="4351338"/>
          </a:xfrm>
        </p:spPr>
        <p:txBody>
          <a:bodyPr>
            <a:normAutofit lnSpcReduction="10000"/>
          </a:bodyPr>
          <a:lstStyle/>
          <a:p>
            <a:r>
              <a:rPr lang="el-GR" b="0" i="0" dirty="0">
                <a:solidFill>
                  <a:srgbClr val="080808"/>
                </a:solidFill>
                <a:effectLst/>
                <a:latin typeface="fira sans"/>
              </a:rPr>
              <a:t>Αφορμή στάθηκε η πολιτική των </a:t>
            </a:r>
            <a:r>
              <a:rPr lang="el-GR" b="0" i="0" dirty="0" err="1">
                <a:solidFill>
                  <a:srgbClr val="080808"/>
                </a:solidFill>
                <a:effectLst/>
                <a:latin typeface="fira sans"/>
              </a:rPr>
              <a:t>Νεοτούρκων</a:t>
            </a:r>
            <a:r>
              <a:rPr lang="el-GR" b="0" i="0" dirty="0">
                <a:solidFill>
                  <a:srgbClr val="080808"/>
                </a:solidFill>
                <a:effectLst/>
                <a:latin typeface="fira sans"/>
              </a:rPr>
              <a:t>  να μην σέβονται τις εθνικότητες και να θέλουν να τις εκτουρκίσουν </a:t>
            </a:r>
          </a:p>
          <a:p>
            <a:r>
              <a:rPr lang="el-GR" dirty="0">
                <a:solidFill>
                  <a:srgbClr val="080808"/>
                </a:solidFill>
                <a:latin typeface="fira sans"/>
              </a:rPr>
              <a:t>Τα Βαλκανικά χριστιανικά κράτη αντιδρούν και κάνουν μία συμμαχία με σκοπό να πάρουν τα εδάφη από τους Οθωμανούς και να τα διαμοιράσουν </a:t>
            </a:r>
            <a:endParaRPr lang="el-GR" b="0" i="0" dirty="0">
              <a:solidFill>
                <a:srgbClr val="080808"/>
              </a:solidFill>
              <a:effectLst/>
              <a:latin typeface="fira sans"/>
            </a:endParaRPr>
          </a:p>
          <a:p>
            <a:endParaRPr lang="el-GR" dirty="0">
              <a:solidFill>
                <a:srgbClr val="080808"/>
              </a:solidFill>
              <a:latin typeface="fira sans"/>
            </a:endParaRPr>
          </a:p>
        </p:txBody>
      </p:sp>
      <p:pic>
        <p:nvPicPr>
          <p:cNvPr id="2050" name="Picture 2" descr="Βαλκανικοί πόλεμοι, 1912-1913 - Μουσείο Μπενάκη">
            <a:extLst>
              <a:ext uri="{FF2B5EF4-FFF2-40B4-BE49-F238E27FC236}">
                <a16:creationId xmlns:a16="http://schemas.microsoft.com/office/drawing/2014/main" id="{8A29259A-852E-4469-8313-AF567137D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256" y="74983"/>
            <a:ext cx="6289744" cy="678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92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320A0E-106F-4A45-BE50-C6A086AF83FA}"/>
              </a:ext>
            </a:extLst>
          </p:cNvPr>
          <p:cNvSpPr>
            <a:spLocks noGrp="1"/>
          </p:cNvSpPr>
          <p:nvPr>
            <p:ph type="title"/>
          </p:nvPr>
        </p:nvSpPr>
        <p:spPr/>
        <p:txBody>
          <a:bodyPr/>
          <a:lstStyle/>
          <a:p>
            <a:r>
              <a:rPr lang="el-GR" dirty="0">
                <a:solidFill>
                  <a:srgbClr val="C00000"/>
                </a:solidFill>
              </a:rPr>
              <a:t> Η Ελλάδα μπαίνει στον πόλεμο ..</a:t>
            </a:r>
          </a:p>
        </p:txBody>
      </p:sp>
      <p:sp>
        <p:nvSpPr>
          <p:cNvPr id="3" name="Θέση περιεχομένου 2">
            <a:extLst>
              <a:ext uri="{FF2B5EF4-FFF2-40B4-BE49-F238E27FC236}">
                <a16:creationId xmlns:a16="http://schemas.microsoft.com/office/drawing/2014/main" id="{02D2E4DA-FFD6-486F-A1F2-BB0B34E330D3}"/>
              </a:ext>
            </a:extLst>
          </p:cNvPr>
          <p:cNvSpPr>
            <a:spLocks noGrp="1"/>
          </p:cNvSpPr>
          <p:nvPr>
            <p:ph idx="1"/>
          </p:nvPr>
        </p:nvSpPr>
        <p:spPr>
          <a:xfrm>
            <a:off x="838200" y="1874263"/>
            <a:ext cx="5257800" cy="4351338"/>
          </a:xfrm>
        </p:spPr>
        <p:txBody>
          <a:bodyPr/>
          <a:lstStyle/>
          <a:p>
            <a:r>
              <a:rPr lang="el-GR" dirty="0"/>
              <a:t>Ο Ελληνικός στρατός ελευθερώνει μία μετά την άλλη τις Ελληνικές πόλεις της Μακεδονίας , την Ήπειρο και τα εδάφη   της Βορείου Ηπείρου  στην Αδριατική , την σημερινή Αλβανία. </a:t>
            </a:r>
          </a:p>
          <a:p>
            <a:r>
              <a:rPr lang="el-GR" dirty="0"/>
              <a:t>Οι Σέρβοι και οι Έλληνες νικούν τους Τούρκους και παίρνουν τα εδάφη τους </a:t>
            </a:r>
          </a:p>
        </p:txBody>
      </p:sp>
      <p:pic>
        <p:nvPicPr>
          <p:cNvPr id="4098" name="Picture 2" descr="Βαλκανικοί Πόλεμοι - Βικιπαίδεια">
            <a:extLst>
              <a:ext uri="{FF2B5EF4-FFF2-40B4-BE49-F238E27FC236}">
                <a16:creationId xmlns:a16="http://schemas.microsoft.com/office/drawing/2014/main" id="{EB583DA6-E153-404D-BF08-5654C2729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255" y="1361872"/>
            <a:ext cx="5625745" cy="533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5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C0CEEB-3C61-49AA-A940-303F53BE11E7}"/>
              </a:ext>
            </a:extLst>
          </p:cNvPr>
          <p:cNvSpPr>
            <a:spLocks noGrp="1"/>
          </p:cNvSpPr>
          <p:nvPr>
            <p:ph type="title"/>
          </p:nvPr>
        </p:nvSpPr>
        <p:spPr>
          <a:xfrm>
            <a:off x="663102" y="178494"/>
            <a:ext cx="10515600" cy="949915"/>
          </a:xfrm>
        </p:spPr>
        <p:txBody>
          <a:bodyPr/>
          <a:lstStyle/>
          <a:p>
            <a:r>
              <a:rPr lang="el-GR" b="1" dirty="0">
                <a:solidFill>
                  <a:srgbClr val="C00000"/>
                </a:solidFill>
              </a:rPr>
              <a:t>Η απελευθέρωση των Ιωαννίνων </a:t>
            </a:r>
          </a:p>
        </p:txBody>
      </p:sp>
      <p:pic>
        <p:nvPicPr>
          <p:cNvPr id="5122" name="Picture 2" descr="Βαλκανικοί Πολέμοι - Η Aπελευθέρωση των Ιωαννίνων - Askitikon">
            <a:extLst>
              <a:ext uri="{FF2B5EF4-FFF2-40B4-BE49-F238E27FC236}">
                <a16:creationId xmlns:a16="http://schemas.microsoft.com/office/drawing/2014/main" id="{582894E7-73FE-4D61-BB81-352CF6C7E9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3063" y="1128409"/>
            <a:ext cx="10155677" cy="55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4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76D93E-542D-433A-A8D3-F669EF177ECA}"/>
              </a:ext>
            </a:extLst>
          </p:cNvPr>
          <p:cNvSpPr>
            <a:spLocks noGrp="1"/>
          </p:cNvSpPr>
          <p:nvPr>
            <p:ph type="title"/>
          </p:nvPr>
        </p:nvSpPr>
        <p:spPr/>
        <p:txBody>
          <a:bodyPr/>
          <a:lstStyle/>
          <a:p>
            <a:r>
              <a:rPr lang="el-GR" b="1" dirty="0">
                <a:solidFill>
                  <a:srgbClr val="C00000"/>
                </a:solidFill>
              </a:rPr>
              <a:t>Το Ελληνικό Ναυτικό, </a:t>
            </a:r>
          </a:p>
        </p:txBody>
      </p:sp>
      <p:sp>
        <p:nvSpPr>
          <p:cNvPr id="3" name="Θέση περιεχομένου 2">
            <a:extLst>
              <a:ext uri="{FF2B5EF4-FFF2-40B4-BE49-F238E27FC236}">
                <a16:creationId xmlns:a16="http://schemas.microsoft.com/office/drawing/2014/main" id="{B4C80F48-B386-45E9-812F-B865806B2327}"/>
              </a:ext>
            </a:extLst>
          </p:cNvPr>
          <p:cNvSpPr>
            <a:spLocks noGrp="1"/>
          </p:cNvSpPr>
          <p:nvPr>
            <p:ph idx="1"/>
          </p:nvPr>
        </p:nvSpPr>
        <p:spPr>
          <a:xfrm>
            <a:off x="838200" y="1825625"/>
            <a:ext cx="6146260" cy="4351338"/>
          </a:xfrm>
        </p:spPr>
        <p:txBody>
          <a:bodyPr>
            <a:normAutofit/>
          </a:bodyPr>
          <a:lstStyle/>
          <a:p>
            <a:r>
              <a:rPr lang="el-GR" dirty="0"/>
              <a:t>Αποτελούσε τη μόνη ναυτική δύναμη της Βαλκανικής Συμμαχίας, συντέλεσε αποφασιστικά στη νίκη των συμμαχικών όπλων.</a:t>
            </a:r>
          </a:p>
          <a:p>
            <a:r>
              <a:rPr lang="el-GR" dirty="0"/>
              <a:t>Ο </a:t>
            </a:r>
            <a:r>
              <a:rPr lang="el-GR" dirty="0" err="1"/>
              <a:t>Ναυαρχος</a:t>
            </a:r>
            <a:r>
              <a:rPr lang="el-GR" dirty="0"/>
              <a:t> Κουντουριώτης απελευθερώνει τα σώματα προσκόπων στην Μακεδονία και αγήματα πεζοναυτών στην Χαλκιδική καθώς και όλα τα νησιά του Βορειοανατολικού Αιγαίου </a:t>
            </a:r>
          </a:p>
          <a:p>
            <a:pPr marL="0" indent="0">
              <a:buNone/>
            </a:pPr>
            <a:endParaRPr lang="el-GR" dirty="0"/>
          </a:p>
          <a:p>
            <a:pPr marL="0" indent="0">
              <a:buNone/>
            </a:pPr>
            <a:endParaRPr lang="el-GR" dirty="0"/>
          </a:p>
        </p:txBody>
      </p:sp>
      <p:pic>
        <p:nvPicPr>
          <p:cNvPr id="4" name="Εικόνα 3">
            <a:extLst>
              <a:ext uri="{FF2B5EF4-FFF2-40B4-BE49-F238E27FC236}">
                <a16:creationId xmlns:a16="http://schemas.microsoft.com/office/drawing/2014/main" id="{B76C5300-3C70-4B6B-970B-629C8F91794C}"/>
              </a:ext>
            </a:extLst>
          </p:cNvPr>
          <p:cNvPicPr>
            <a:picLocks noChangeAspect="1"/>
          </p:cNvPicPr>
          <p:nvPr/>
        </p:nvPicPr>
        <p:blipFill>
          <a:blip r:embed="rId2"/>
          <a:stretch>
            <a:fillRect/>
          </a:stretch>
        </p:blipFill>
        <p:spPr>
          <a:xfrm>
            <a:off x="7448235" y="365125"/>
            <a:ext cx="4325323" cy="6032687"/>
          </a:xfrm>
          <a:prstGeom prst="rect">
            <a:avLst/>
          </a:prstGeom>
        </p:spPr>
      </p:pic>
    </p:spTree>
    <p:extLst>
      <p:ext uri="{BB962C8B-B14F-4D97-AF65-F5344CB8AC3E}">
        <p14:creationId xmlns:p14="http://schemas.microsoft.com/office/powerpoint/2010/main" val="255954432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799</Words>
  <Application>Microsoft Office PowerPoint</Application>
  <PresentationFormat>Ευρεία οθόνη</PresentationFormat>
  <Paragraphs>64</Paragraphs>
  <Slides>21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Calibri Light</vt:lpstr>
      <vt:lpstr>fira sans</vt:lpstr>
      <vt:lpstr>Helvetica Neue</vt:lpstr>
      <vt:lpstr>Θέμα του Office</vt:lpstr>
      <vt:lpstr>Βαλκανικοί πόλεμοι 1912-1913 </vt:lpstr>
      <vt:lpstr>Ποιες χώρες πολέμησαν </vt:lpstr>
      <vt:lpstr>Παρουσίαση του PowerPoint</vt:lpstr>
      <vt:lpstr>Ο Βενιζέλος ..</vt:lpstr>
      <vt:lpstr>Αρχή και τέλος του πολέμου </vt:lpstr>
      <vt:lpstr> Αφορμή </vt:lpstr>
      <vt:lpstr> Η Ελλάδα μπαίνει στον πόλεμο ..</vt:lpstr>
      <vt:lpstr>Η απελευθέρωση των Ιωαννίνων </vt:lpstr>
      <vt:lpstr>Το Ελληνικό Ναυτικό, </vt:lpstr>
      <vt:lpstr>Το Ελληνικό Ναυτικό, </vt:lpstr>
      <vt:lpstr>Παρουσίαση του PowerPoint</vt:lpstr>
      <vt:lpstr> Οι Μ Δυνάμεις…</vt:lpstr>
      <vt:lpstr> Ο Βενιζέλος επιθεωρεί τα στρατεύματα στο μέτωπο και  εμψυχώνει τους Έλληνες φαντάρους </vt:lpstr>
      <vt:lpstr> Η Θεσσαλονίκη ….</vt:lpstr>
      <vt:lpstr>Παρουσίαση του PowerPoint</vt:lpstr>
      <vt:lpstr>Παρουσίαση του PowerPoint</vt:lpstr>
      <vt:lpstr> Η Ελληνική Αεροπορία </vt:lpstr>
      <vt:lpstr>Η συνθήκη του Λονδίνου (17 Μαΐου 1913) </vt:lpstr>
      <vt:lpstr> Β Βαλκανικός πόλεμος </vt:lpstr>
      <vt:lpstr>Συνθήκη του Βουκουρεστίου (28 Ιουλίου 1913).</vt:lpstr>
      <vt:lpstr>https://youtu.be/PuH8CIuohYg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Βαλκανικοί πόλεμοι 1912-1913 </dc:title>
  <dc:creator>User</dc:creator>
  <cp:lastModifiedBy>User</cp:lastModifiedBy>
  <cp:revision>13</cp:revision>
  <dcterms:created xsi:type="dcterms:W3CDTF">2021-04-22T11:06:04Z</dcterms:created>
  <dcterms:modified xsi:type="dcterms:W3CDTF">2021-04-23T13:06:02Z</dcterms:modified>
</cp:coreProperties>
</file>