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7" r:id="rId2"/>
    <p:sldId id="258" r:id="rId3"/>
    <p:sldId id="259" r:id="rId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5" d="100"/>
          <a:sy n="95" d="100"/>
        </p:scale>
        <p:origin x="-654" y="10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image" Target="../media/image1.JPG"/></Relationships>
</file>

<file path=ppt/diagrams/_rels/data2.xml.rels><?xml version="1.0" encoding="UTF-8" standalone="yes"?>
<Relationships xmlns="http://schemas.openxmlformats.org/package/2006/relationships"><Relationship Id="rId3" Type="http://schemas.openxmlformats.org/officeDocument/2006/relationships/hyperlink" Target="http://photodentro.edu.gr/v/item/video/8522/970" TargetMode="External"/><Relationship Id="rId2" Type="http://schemas.openxmlformats.org/officeDocument/2006/relationships/image" Target="../media/image4.png"/><Relationship Id="rId1" Type="http://schemas.openxmlformats.org/officeDocument/2006/relationships/image" Target="../media/image3.png"/></Relationships>
</file>

<file path=ppt/diagrams/_rels/data3.xml.rels><?xml version="1.0" encoding="UTF-8" standalone="yes"?>
<Relationships xmlns="http://schemas.openxmlformats.org/package/2006/relationships"><Relationship Id="rId3" Type="http://schemas.openxmlformats.org/officeDocument/2006/relationships/hyperlink" Target="https://youtu.be/FCJXbWJpBmk" TargetMode="External"/><Relationship Id="rId2" Type="http://schemas.openxmlformats.org/officeDocument/2006/relationships/image" Target="../media/image6.png"/><Relationship Id="rId1" Type="http://schemas.openxmlformats.org/officeDocument/2006/relationships/image" Target="../media/image5.png"/></Relationships>
</file>

<file path=ppt/diagrams/_rels/drawing1.xml.rels><?xml version="1.0" encoding="UTF-8" standalone="yes"?>
<Relationships xmlns="http://schemas.openxmlformats.org/package/2006/relationships"><Relationship Id="rId1" Type="http://schemas.openxmlformats.org/officeDocument/2006/relationships/image" Target="../media/image1.JPG"/></Relationships>
</file>

<file path=ppt/diagrams/_rels/drawing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3.png"/></Relationships>
</file>

<file path=ppt/diagrams/_rels/drawing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502026-C16D-4F12-9EB3-EE05FF5D8859}" type="doc">
      <dgm:prSet loTypeId="urn:microsoft.com/office/officeart/2005/8/layout/radial2" loCatId="relationship" qsTypeId="urn:microsoft.com/office/officeart/2005/8/quickstyle/simple1" qsCatId="simple" csTypeId="urn:microsoft.com/office/officeart/2005/8/colors/accent1_2" csCatId="accent1" phldr="1"/>
      <dgm:spPr/>
      <dgm:t>
        <a:bodyPr/>
        <a:lstStyle/>
        <a:p>
          <a:endParaRPr lang="el-GR"/>
        </a:p>
      </dgm:t>
    </dgm:pt>
    <dgm:pt modelId="{DD4FCE3D-D505-4748-B96D-8FCDB9B8B1E9}">
      <dgm:prSet phldrT="[Κείμενο]" custT="1"/>
      <dgm:spPr/>
      <dgm:t>
        <a:bodyPr/>
        <a:lstStyle/>
        <a:p>
          <a:r>
            <a:rPr lang="el-GR" sz="1400" b="1" dirty="0" smtClean="0">
              <a:latin typeface="Comic Sans MS" panose="030F0702030302020204" pitchFamily="66" charset="0"/>
            </a:rPr>
            <a:t>Μετάδοση θερμότητας με αγωγή</a:t>
          </a:r>
          <a:endParaRPr lang="el-GR" sz="1400" b="1" dirty="0">
            <a:latin typeface="Comic Sans MS" panose="030F0702030302020204" pitchFamily="66" charset="0"/>
          </a:endParaRPr>
        </a:p>
      </dgm:t>
    </dgm:pt>
    <dgm:pt modelId="{71ABD4CB-601B-4363-B13B-0DC58D648080}" type="parTrans" cxnId="{86762FAB-0FEA-415C-A511-25BD778C562F}">
      <dgm:prSet/>
      <dgm:spPr/>
      <dgm:t>
        <a:bodyPr/>
        <a:lstStyle/>
        <a:p>
          <a:endParaRPr lang="el-GR"/>
        </a:p>
      </dgm:t>
    </dgm:pt>
    <dgm:pt modelId="{F0CDF711-EDB5-4269-BD37-6A86C0306AEA}" type="sibTrans" cxnId="{86762FAB-0FEA-415C-A511-25BD778C562F}">
      <dgm:prSet/>
      <dgm:spPr/>
      <dgm:t>
        <a:bodyPr/>
        <a:lstStyle/>
        <a:p>
          <a:endParaRPr lang="el-GR"/>
        </a:p>
      </dgm:t>
    </dgm:pt>
    <dgm:pt modelId="{26BE1297-1F60-4251-9084-F7DAFD372113}">
      <dgm:prSet phldrT="[Κείμενο]"/>
      <dgm:spPr/>
      <dgm:t>
        <a:bodyPr/>
        <a:lstStyle/>
        <a:p>
          <a:pPr algn="ctr"/>
          <a:r>
            <a:rPr lang="el-GR" b="1" i="0" dirty="0" smtClean="0"/>
            <a:t>Η θερμότητα μεταδίδεται από το θερμότερο προς το ψυχρότερο </a:t>
          </a:r>
          <a:r>
            <a:rPr lang="el-GR" b="0" i="0" dirty="0" smtClean="0"/>
            <a:t>άκρο της βελόνας. Τη μετάδοση της θερμότητας μέσα από ένα υλικό σώμα την ονομάζουμε </a:t>
          </a:r>
          <a:r>
            <a:rPr lang="el-GR" b="1" i="0" dirty="0" smtClean="0"/>
            <a:t>μετάδοση με αγωγή</a:t>
          </a:r>
          <a:r>
            <a:rPr lang="el-GR" b="0" i="0" dirty="0" smtClean="0"/>
            <a:t>. </a:t>
          </a:r>
          <a:endParaRPr lang="el-GR" dirty="0"/>
        </a:p>
      </dgm:t>
    </dgm:pt>
    <dgm:pt modelId="{A98F5992-A29B-4D4E-BCC4-12BF79048487}" type="parTrans" cxnId="{768CF76F-5A09-4E6C-8170-BA960121927A}">
      <dgm:prSet/>
      <dgm:spPr/>
      <dgm:t>
        <a:bodyPr/>
        <a:lstStyle/>
        <a:p>
          <a:endParaRPr lang="el-GR"/>
        </a:p>
      </dgm:t>
    </dgm:pt>
    <dgm:pt modelId="{9B3A291C-6DC3-47D7-B602-A386DFBC89C4}" type="sibTrans" cxnId="{768CF76F-5A09-4E6C-8170-BA960121927A}">
      <dgm:prSet/>
      <dgm:spPr/>
      <dgm:t>
        <a:bodyPr/>
        <a:lstStyle/>
        <a:p>
          <a:endParaRPr lang="el-GR"/>
        </a:p>
      </dgm:t>
    </dgm:pt>
    <dgm:pt modelId="{89F2C70C-09EC-48D7-9C44-F0AC1EE4D13A}">
      <dgm:prSet phldrT="[Κείμενο]"/>
      <dgm:spPr/>
      <dgm:t>
        <a:bodyPr/>
        <a:lstStyle/>
        <a:p>
          <a:r>
            <a:rPr lang="el-GR" b="1" dirty="0" smtClean="0">
              <a:latin typeface="Comic Sans MS" panose="030F0702030302020204" pitchFamily="66" charset="0"/>
            </a:rPr>
            <a:t>Μετάδοση στον μικρόκοσμο</a:t>
          </a:r>
          <a:endParaRPr lang="el-GR" b="1" dirty="0">
            <a:latin typeface="Comic Sans MS" panose="030F0702030302020204" pitchFamily="66" charset="0"/>
          </a:endParaRPr>
        </a:p>
      </dgm:t>
    </dgm:pt>
    <dgm:pt modelId="{5C4015E3-566D-4E92-A608-0E3451DFEDD6}" type="parTrans" cxnId="{86B5E84D-D253-4575-8D85-D7751D023C04}">
      <dgm:prSet/>
      <dgm:spPr/>
      <dgm:t>
        <a:bodyPr/>
        <a:lstStyle/>
        <a:p>
          <a:endParaRPr lang="el-GR"/>
        </a:p>
      </dgm:t>
    </dgm:pt>
    <dgm:pt modelId="{A88C39E8-A3D7-456E-9913-61279E550AD3}" type="sibTrans" cxnId="{86B5E84D-D253-4575-8D85-D7751D023C04}">
      <dgm:prSet/>
      <dgm:spPr/>
      <dgm:t>
        <a:bodyPr/>
        <a:lstStyle/>
        <a:p>
          <a:endParaRPr lang="el-GR"/>
        </a:p>
      </dgm:t>
    </dgm:pt>
    <dgm:pt modelId="{1BEB075D-85EB-4988-9A3B-2C59D6BC5C67}">
      <dgm:prSet phldrT="[Κείμενο]"/>
      <dgm:spPr/>
      <dgm:t>
        <a:bodyPr/>
        <a:lstStyle/>
        <a:p>
          <a:pPr algn="ctr"/>
          <a:r>
            <a:rPr lang="el-GR" b="1" i="0" dirty="0" smtClean="0"/>
            <a:t>Τα</a:t>
          </a:r>
          <a:r>
            <a:rPr lang="el-GR" b="0" i="0" dirty="0" smtClean="0"/>
            <a:t> </a:t>
          </a:r>
          <a:r>
            <a:rPr lang="el-GR" b="1" i="0" dirty="0" smtClean="0"/>
            <a:t>μόρια του σώματος που βρίσκονται σε περιοχές με υψηλότερη θερμοκρασία μεταδίδουν τη θερμότητα σε γειτονικά τους μόρια </a:t>
          </a:r>
          <a:r>
            <a:rPr lang="el-GR" b="0" i="0" dirty="0" smtClean="0"/>
            <a:t>που βρίσκονται σε περιοχές με χαμηλότερη θερμοκρασία.</a:t>
          </a:r>
          <a:endParaRPr lang="el-GR" dirty="0"/>
        </a:p>
      </dgm:t>
    </dgm:pt>
    <dgm:pt modelId="{CA5E682A-C33F-42DB-9027-AD56F4CD7965}" type="parTrans" cxnId="{8A9205EC-7DDF-4194-8AD9-AD09F850D347}">
      <dgm:prSet/>
      <dgm:spPr/>
      <dgm:t>
        <a:bodyPr/>
        <a:lstStyle/>
        <a:p>
          <a:endParaRPr lang="el-GR"/>
        </a:p>
      </dgm:t>
    </dgm:pt>
    <dgm:pt modelId="{937F8649-B112-4ABC-B8A4-F7CCFD246D6A}" type="sibTrans" cxnId="{8A9205EC-7DDF-4194-8AD9-AD09F850D347}">
      <dgm:prSet/>
      <dgm:spPr/>
      <dgm:t>
        <a:bodyPr/>
        <a:lstStyle/>
        <a:p>
          <a:endParaRPr lang="el-GR"/>
        </a:p>
      </dgm:t>
    </dgm:pt>
    <dgm:pt modelId="{F935E187-769A-4633-9E82-2A7D419D8CCF}">
      <dgm:prSet phldrT="[Κείμενο]"/>
      <dgm:spPr/>
      <dgm:t>
        <a:bodyPr/>
        <a:lstStyle/>
        <a:p>
          <a:r>
            <a:rPr lang="el-GR" dirty="0" smtClean="0">
              <a:latin typeface="Comic Sans MS" panose="030F0702030302020204" pitchFamily="66" charset="0"/>
            </a:rPr>
            <a:t>Μικροσκοπικός μηχανισμός μεταφοράς της θερμότητας στα διάφορα υλικά (κάνε κλικ στην εικόνα</a:t>
          </a:r>
          <a:r>
            <a:rPr lang="el-GR" dirty="0" smtClean="0"/>
            <a:t>)</a:t>
          </a:r>
          <a:endParaRPr lang="el-GR" dirty="0"/>
        </a:p>
      </dgm:t>
    </dgm:pt>
    <dgm:pt modelId="{43D32732-BA3C-4E1C-9299-2C42300F8D21}" type="parTrans" cxnId="{075E12E3-32D4-4482-8CDD-93063EF1BF67}">
      <dgm:prSet/>
      <dgm:spPr/>
      <dgm:t>
        <a:bodyPr/>
        <a:lstStyle/>
        <a:p>
          <a:endParaRPr lang="el-GR"/>
        </a:p>
      </dgm:t>
    </dgm:pt>
    <dgm:pt modelId="{6309C3A4-5B24-4025-9311-9AC1C9507A67}" type="sibTrans" cxnId="{075E12E3-32D4-4482-8CDD-93063EF1BF67}">
      <dgm:prSet/>
      <dgm:spPr/>
      <dgm:t>
        <a:bodyPr/>
        <a:lstStyle/>
        <a:p>
          <a:endParaRPr lang="el-GR"/>
        </a:p>
      </dgm:t>
    </dgm:pt>
    <dgm:pt modelId="{0F808765-B386-42C9-8B83-93280186907A}">
      <dgm:prSet phldrT="[Κείμενο]"/>
      <dgm:spPr/>
      <dgm:t>
        <a:bodyPr/>
        <a:lstStyle/>
        <a:p>
          <a:pPr algn="ctr"/>
          <a:r>
            <a:rPr lang="el-GR" b="0" i="0" dirty="0" smtClean="0"/>
            <a:t>Ανάλογα με το πόσο καλά μεταδίδεται η θερμότητα σε ένα υλικό, το υλικό αυτό το χαρακτηρίζουμε </a:t>
          </a:r>
          <a:r>
            <a:rPr lang="el-GR" b="1" i="0" dirty="0" smtClean="0"/>
            <a:t>καλό ή κακό αγωγό της θερμότητας</a:t>
          </a:r>
          <a:r>
            <a:rPr lang="el-GR" b="0" i="0" dirty="0" smtClean="0"/>
            <a:t> .</a:t>
          </a:r>
          <a:endParaRPr lang="el-GR" dirty="0"/>
        </a:p>
      </dgm:t>
    </dgm:pt>
    <dgm:pt modelId="{267CE16B-197B-4C2D-86E2-12E75F639809}" type="parTrans" cxnId="{8E45F320-47F0-4F37-954F-E43EBF2DE438}">
      <dgm:prSet/>
      <dgm:spPr/>
      <dgm:t>
        <a:bodyPr/>
        <a:lstStyle/>
        <a:p>
          <a:endParaRPr lang="el-GR"/>
        </a:p>
      </dgm:t>
    </dgm:pt>
    <dgm:pt modelId="{F94F1D1D-9226-4252-86AC-E4AE9CC1B69D}" type="sibTrans" cxnId="{8E45F320-47F0-4F37-954F-E43EBF2DE438}">
      <dgm:prSet/>
      <dgm:spPr/>
      <dgm:t>
        <a:bodyPr/>
        <a:lstStyle/>
        <a:p>
          <a:endParaRPr lang="el-GR"/>
        </a:p>
      </dgm:t>
    </dgm:pt>
    <dgm:pt modelId="{3789313A-997C-426A-B34C-BD630EA1F25A}" type="pres">
      <dgm:prSet presAssocID="{94502026-C16D-4F12-9EB3-EE05FF5D8859}" presName="composite" presStyleCnt="0">
        <dgm:presLayoutVars>
          <dgm:chMax val="5"/>
          <dgm:dir/>
          <dgm:animLvl val="ctr"/>
          <dgm:resizeHandles val="exact"/>
        </dgm:presLayoutVars>
      </dgm:prSet>
      <dgm:spPr/>
    </dgm:pt>
    <dgm:pt modelId="{14CA3B21-15C7-4C9D-B563-15961E649E42}" type="pres">
      <dgm:prSet presAssocID="{94502026-C16D-4F12-9EB3-EE05FF5D8859}" presName="cycle" presStyleCnt="0"/>
      <dgm:spPr/>
    </dgm:pt>
    <dgm:pt modelId="{13D0508B-2FD9-4552-92D3-A5A444A696F1}" type="pres">
      <dgm:prSet presAssocID="{94502026-C16D-4F12-9EB3-EE05FF5D8859}" presName="centerShape" presStyleCnt="0"/>
      <dgm:spPr/>
    </dgm:pt>
    <dgm:pt modelId="{9589CACF-F5E1-4279-8F2F-89E9AACA28FF}" type="pres">
      <dgm:prSet presAssocID="{94502026-C16D-4F12-9EB3-EE05FF5D8859}" presName="connSite" presStyleLbl="node1" presStyleIdx="0" presStyleCnt="4"/>
      <dgm:spPr/>
    </dgm:pt>
    <dgm:pt modelId="{1F0AA023-D2E4-4104-983A-28D85919A3C9}" type="pres">
      <dgm:prSet presAssocID="{94502026-C16D-4F12-9EB3-EE05FF5D8859}" presName="visible" presStyleLbl="node1" presStyleIdx="0"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t="-2000" b="-2000"/>
          </a:stretch>
        </a:blipFill>
      </dgm:spPr>
    </dgm:pt>
    <dgm:pt modelId="{2810DED2-A084-4C8F-BA05-E16E1BCCC9AB}" type="pres">
      <dgm:prSet presAssocID="{71ABD4CB-601B-4363-B13B-0DC58D648080}" presName="Name25" presStyleLbl="parChTrans1D1" presStyleIdx="0" presStyleCnt="3"/>
      <dgm:spPr/>
    </dgm:pt>
    <dgm:pt modelId="{4FE3403A-E57D-4427-BACB-C22C94B1D94D}" type="pres">
      <dgm:prSet presAssocID="{DD4FCE3D-D505-4748-B96D-8FCDB9B8B1E9}" presName="node" presStyleCnt="0"/>
      <dgm:spPr/>
    </dgm:pt>
    <dgm:pt modelId="{F65A8B8D-9C95-4FC2-A8A1-C6011A365E46}" type="pres">
      <dgm:prSet presAssocID="{DD4FCE3D-D505-4748-B96D-8FCDB9B8B1E9}" presName="parentNode" presStyleLbl="node1" presStyleIdx="1" presStyleCnt="4">
        <dgm:presLayoutVars>
          <dgm:chMax val="1"/>
          <dgm:bulletEnabled val="1"/>
        </dgm:presLayoutVars>
      </dgm:prSet>
      <dgm:spPr/>
    </dgm:pt>
    <dgm:pt modelId="{53C285F1-604E-4361-B318-6EA08E0E4EA8}" type="pres">
      <dgm:prSet presAssocID="{DD4FCE3D-D505-4748-B96D-8FCDB9B8B1E9}" presName="childNode" presStyleLbl="revTx" presStyleIdx="0" presStyleCnt="2">
        <dgm:presLayoutVars>
          <dgm:bulletEnabled val="1"/>
        </dgm:presLayoutVars>
      </dgm:prSet>
      <dgm:spPr/>
      <dgm:t>
        <a:bodyPr/>
        <a:lstStyle/>
        <a:p>
          <a:endParaRPr lang="el-GR"/>
        </a:p>
      </dgm:t>
    </dgm:pt>
    <dgm:pt modelId="{43480067-8C36-475D-9BB9-A15FE8097C7E}" type="pres">
      <dgm:prSet presAssocID="{5C4015E3-566D-4E92-A608-0E3451DFEDD6}" presName="Name25" presStyleLbl="parChTrans1D1" presStyleIdx="1" presStyleCnt="3"/>
      <dgm:spPr/>
    </dgm:pt>
    <dgm:pt modelId="{AB53C8F0-08C0-492D-8D5C-7B6F12857EEE}" type="pres">
      <dgm:prSet presAssocID="{89F2C70C-09EC-48D7-9C44-F0AC1EE4D13A}" presName="node" presStyleCnt="0"/>
      <dgm:spPr/>
    </dgm:pt>
    <dgm:pt modelId="{AE69B4F2-CA76-4314-B3F4-A71E60515565}" type="pres">
      <dgm:prSet presAssocID="{89F2C70C-09EC-48D7-9C44-F0AC1EE4D13A}" presName="parentNode" presStyleLbl="node1" presStyleIdx="2" presStyleCnt="4" custLinFactNeighborX="-7223" custLinFactNeighborY="-991">
        <dgm:presLayoutVars>
          <dgm:chMax val="1"/>
          <dgm:bulletEnabled val="1"/>
        </dgm:presLayoutVars>
      </dgm:prSet>
      <dgm:spPr/>
      <dgm:t>
        <a:bodyPr/>
        <a:lstStyle/>
        <a:p>
          <a:endParaRPr lang="el-GR"/>
        </a:p>
      </dgm:t>
    </dgm:pt>
    <dgm:pt modelId="{1FD0881A-A718-470E-BE9D-A02495DA2AA7}" type="pres">
      <dgm:prSet presAssocID="{89F2C70C-09EC-48D7-9C44-F0AC1EE4D13A}" presName="childNode" presStyleLbl="revTx" presStyleIdx="1" presStyleCnt="2">
        <dgm:presLayoutVars>
          <dgm:bulletEnabled val="1"/>
        </dgm:presLayoutVars>
      </dgm:prSet>
      <dgm:spPr/>
      <dgm:t>
        <a:bodyPr/>
        <a:lstStyle/>
        <a:p>
          <a:endParaRPr lang="el-GR"/>
        </a:p>
      </dgm:t>
    </dgm:pt>
    <dgm:pt modelId="{C86BD04F-18A2-49A0-A780-17E71EC0FBD0}" type="pres">
      <dgm:prSet presAssocID="{43D32732-BA3C-4E1C-9299-2C42300F8D21}" presName="Name25" presStyleLbl="parChTrans1D1" presStyleIdx="2" presStyleCnt="3"/>
      <dgm:spPr/>
    </dgm:pt>
    <dgm:pt modelId="{2642EF26-60E1-448B-A41E-FBA451821BF8}" type="pres">
      <dgm:prSet presAssocID="{F935E187-769A-4633-9E82-2A7D419D8CCF}" presName="node" presStyleCnt="0"/>
      <dgm:spPr/>
    </dgm:pt>
    <dgm:pt modelId="{619D1096-8DF8-4F53-92FC-48693B52AA72}" type="pres">
      <dgm:prSet presAssocID="{F935E187-769A-4633-9E82-2A7D419D8CCF}" presName="parentNode" presStyleLbl="node1" presStyleIdx="3" presStyleCnt="4">
        <dgm:presLayoutVars>
          <dgm:chMax val="1"/>
          <dgm:bulletEnabled val="1"/>
        </dgm:presLayoutVars>
      </dgm:prSet>
      <dgm:spPr/>
      <dgm:t>
        <a:bodyPr/>
        <a:lstStyle/>
        <a:p>
          <a:endParaRPr lang="el-GR"/>
        </a:p>
      </dgm:t>
    </dgm:pt>
    <dgm:pt modelId="{069683E5-B609-4EEB-89E2-15D028BEB6D5}" type="pres">
      <dgm:prSet presAssocID="{F935E187-769A-4633-9E82-2A7D419D8CCF}" presName="childNode" presStyleLbl="revTx" presStyleIdx="1" presStyleCnt="2">
        <dgm:presLayoutVars>
          <dgm:bulletEnabled val="1"/>
        </dgm:presLayoutVars>
      </dgm:prSet>
      <dgm:spPr/>
      <dgm:t>
        <a:bodyPr/>
        <a:lstStyle/>
        <a:p>
          <a:endParaRPr lang="el-GR"/>
        </a:p>
      </dgm:t>
    </dgm:pt>
  </dgm:ptLst>
  <dgm:cxnLst>
    <dgm:cxn modelId="{D8C5B1BB-1C66-4557-B562-20FDCAE1731C}" type="presOf" srcId="{DD4FCE3D-D505-4748-B96D-8FCDB9B8B1E9}" destId="{F65A8B8D-9C95-4FC2-A8A1-C6011A365E46}" srcOrd="0" destOrd="0" presId="urn:microsoft.com/office/officeart/2005/8/layout/radial2"/>
    <dgm:cxn modelId="{9A90EBF1-EEEC-49D2-A0D6-650A2B2DD2B9}" type="presOf" srcId="{94502026-C16D-4F12-9EB3-EE05FF5D8859}" destId="{3789313A-997C-426A-B34C-BD630EA1F25A}" srcOrd="0" destOrd="0" presId="urn:microsoft.com/office/officeart/2005/8/layout/radial2"/>
    <dgm:cxn modelId="{D1C01642-5ADD-4342-9B22-21A7E8A00E66}" type="presOf" srcId="{5C4015E3-566D-4E92-A608-0E3451DFEDD6}" destId="{43480067-8C36-475D-9BB9-A15FE8097C7E}" srcOrd="0" destOrd="0" presId="urn:microsoft.com/office/officeart/2005/8/layout/radial2"/>
    <dgm:cxn modelId="{E90C2C90-3BE0-4CC0-93BA-5577CF573FB0}" type="presOf" srcId="{F935E187-769A-4633-9E82-2A7D419D8CCF}" destId="{619D1096-8DF8-4F53-92FC-48693B52AA72}" srcOrd="0" destOrd="0" presId="urn:microsoft.com/office/officeart/2005/8/layout/radial2"/>
    <dgm:cxn modelId="{8E45F320-47F0-4F37-954F-E43EBF2DE438}" srcId="{DD4FCE3D-D505-4748-B96D-8FCDB9B8B1E9}" destId="{0F808765-B386-42C9-8B83-93280186907A}" srcOrd="1" destOrd="0" parTransId="{267CE16B-197B-4C2D-86E2-12E75F639809}" sibTransId="{F94F1D1D-9226-4252-86AC-E4AE9CC1B69D}"/>
    <dgm:cxn modelId="{23485124-1A3A-4A4C-BE65-9CD1E9CE8895}" type="presOf" srcId="{0F808765-B386-42C9-8B83-93280186907A}" destId="{53C285F1-604E-4361-B318-6EA08E0E4EA8}" srcOrd="0" destOrd="1" presId="urn:microsoft.com/office/officeart/2005/8/layout/radial2"/>
    <dgm:cxn modelId="{075E12E3-32D4-4482-8CDD-93063EF1BF67}" srcId="{94502026-C16D-4F12-9EB3-EE05FF5D8859}" destId="{F935E187-769A-4633-9E82-2A7D419D8CCF}" srcOrd="2" destOrd="0" parTransId="{43D32732-BA3C-4E1C-9299-2C42300F8D21}" sibTransId="{6309C3A4-5B24-4025-9311-9AC1C9507A67}"/>
    <dgm:cxn modelId="{C47AD11C-A275-433F-A320-43CB5DC9F6C4}" type="presOf" srcId="{71ABD4CB-601B-4363-B13B-0DC58D648080}" destId="{2810DED2-A084-4C8F-BA05-E16E1BCCC9AB}" srcOrd="0" destOrd="0" presId="urn:microsoft.com/office/officeart/2005/8/layout/radial2"/>
    <dgm:cxn modelId="{86B5E84D-D253-4575-8D85-D7751D023C04}" srcId="{94502026-C16D-4F12-9EB3-EE05FF5D8859}" destId="{89F2C70C-09EC-48D7-9C44-F0AC1EE4D13A}" srcOrd="1" destOrd="0" parTransId="{5C4015E3-566D-4E92-A608-0E3451DFEDD6}" sibTransId="{A88C39E8-A3D7-456E-9913-61279E550AD3}"/>
    <dgm:cxn modelId="{E87C7939-B0D3-40ED-BC80-EC9F4F2CCC4E}" type="presOf" srcId="{89F2C70C-09EC-48D7-9C44-F0AC1EE4D13A}" destId="{AE69B4F2-CA76-4314-B3F4-A71E60515565}" srcOrd="0" destOrd="0" presId="urn:microsoft.com/office/officeart/2005/8/layout/radial2"/>
    <dgm:cxn modelId="{86762FAB-0FEA-415C-A511-25BD778C562F}" srcId="{94502026-C16D-4F12-9EB3-EE05FF5D8859}" destId="{DD4FCE3D-D505-4748-B96D-8FCDB9B8B1E9}" srcOrd="0" destOrd="0" parTransId="{71ABD4CB-601B-4363-B13B-0DC58D648080}" sibTransId="{F0CDF711-EDB5-4269-BD37-6A86C0306AEA}"/>
    <dgm:cxn modelId="{8A9205EC-7DDF-4194-8AD9-AD09F850D347}" srcId="{89F2C70C-09EC-48D7-9C44-F0AC1EE4D13A}" destId="{1BEB075D-85EB-4988-9A3B-2C59D6BC5C67}" srcOrd="0" destOrd="0" parTransId="{CA5E682A-C33F-42DB-9027-AD56F4CD7965}" sibTransId="{937F8649-B112-4ABC-B8A4-F7CCFD246D6A}"/>
    <dgm:cxn modelId="{784B5FFF-1423-4ABA-A2BC-9602C458E3D5}" type="presOf" srcId="{26BE1297-1F60-4251-9084-F7DAFD372113}" destId="{53C285F1-604E-4361-B318-6EA08E0E4EA8}" srcOrd="0" destOrd="0" presId="urn:microsoft.com/office/officeart/2005/8/layout/radial2"/>
    <dgm:cxn modelId="{948A5BD3-67A7-4B47-AE7C-7D8E0898EF30}" type="presOf" srcId="{1BEB075D-85EB-4988-9A3B-2C59D6BC5C67}" destId="{1FD0881A-A718-470E-BE9D-A02495DA2AA7}" srcOrd="0" destOrd="0" presId="urn:microsoft.com/office/officeart/2005/8/layout/radial2"/>
    <dgm:cxn modelId="{768CF76F-5A09-4E6C-8170-BA960121927A}" srcId="{DD4FCE3D-D505-4748-B96D-8FCDB9B8B1E9}" destId="{26BE1297-1F60-4251-9084-F7DAFD372113}" srcOrd="0" destOrd="0" parTransId="{A98F5992-A29B-4D4E-BCC4-12BF79048487}" sibTransId="{9B3A291C-6DC3-47D7-B602-A386DFBC89C4}"/>
    <dgm:cxn modelId="{9FDEEC73-9D89-4653-AEB0-D2A226B483AD}" type="presOf" srcId="{43D32732-BA3C-4E1C-9299-2C42300F8D21}" destId="{C86BD04F-18A2-49A0-A780-17E71EC0FBD0}" srcOrd="0" destOrd="0" presId="urn:microsoft.com/office/officeart/2005/8/layout/radial2"/>
    <dgm:cxn modelId="{E115E285-D117-426A-9FB3-4C17B7F3B5AF}" type="presParOf" srcId="{3789313A-997C-426A-B34C-BD630EA1F25A}" destId="{14CA3B21-15C7-4C9D-B563-15961E649E42}" srcOrd="0" destOrd="0" presId="urn:microsoft.com/office/officeart/2005/8/layout/radial2"/>
    <dgm:cxn modelId="{FBC3AA80-0C24-4BA6-A299-6C9F83C59E21}" type="presParOf" srcId="{14CA3B21-15C7-4C9D-B563-15961E649E42}" destId="{13D0508B-2FD9-4552-92D3-A5A444A696F1}" srcOrd="0" destOrd="0" presId="urn:microsoft.com/office/officeart/2005/8/layout/radial2"/>
    <dgm:cxn modelId="{B9B7A1B9-B6EA-406D-B056-AE8AEF777437}" type="presParOf" srcId="{13D0508B-2FD9-4552-92D3-A5A444A696F1}" destId="{9589CACF-F5E1-4279-8F2F-89E9AACA28FF}" srcOrd="0" destOrd="0" presId="urn:microsoft.com/office/officeart/2005/8/layout/radial2"/>
    <dgm:cxn modelId="{E17EAA16-A1D1-48A5-BF18-7FDA15FA12DC}" type="presParOf" srcId="{13D0508B-2FD9-4552-92D3-A5A444A696F1}" destId="{1F0AA023-D2E4-4104-983A-28D85919A3C9}" srcOrd="1" destOrd="0" presId="urn:microsoft.com/office/officeart/2005/8/layout/radial2"/>
    <dgm:cxn modelId="{11274BD2-3B5E-4D7E-894A-8C05FA57A0D2}" type="presParOf" srcId="{14CA3B21-15C7-4C9D-B563-15961E649E42}" destId="{2810DED2-A084-4C8F-BA05-E16E1BCCC9AB}" srcOrd="1" destOrd="0" presId="urn:microsoft.com/office/officeart/2005/8/layout/radial2"/>
    <dgm:cxn modelId="{CC1C99C2-72C6-4776-90D5-AFF9885CEF05}" type="presParOf" srcId="{14CA3B21-15C7-4C9D-B563-15961E649E42}" destId="{4FE3403A-E57D-4427-BACB-C22C94B1D94D}" srcOrd="2" destOrd="0" presId="urn:microsoft.com/office/officeart/2005/8/layout/radial2"/>
    <dgm:cxn modelId="{B637C365-68E5-4E60-9A1B-6D70C2D9CAA5}" type="presParOf" srcId="{4FE3403A-E57D-4427-BACB-C22C94B1D94D}" destId="{F65A8B8D-9C95-4FC2-A8A1-C6011A365E46}" srcOrd="0" destOrd="0" presId="urn:microsoft.com/office/officeart/2005/8/layout/radial2"/>
    <dgm:cxn modelId="{DCD3E300-938C-41E9-AAD9-1D55FCB1F1D7}" type="presParOf" srcId="{4FE3403A-E57D-4427-BACB-C22C94B1D94D}" destId="{53C285F1-604E-4361-B318-6EA08E0E4EA8}" srcOrd="1" destOrd="0" presId="urn:microsoft.com/office/officeart/2005/8/layout/radial2"/>
    <dgm:cxn modelId="{0890B70B-509C-4E97-8F87-2A22F6AB8CB1}" type="presParOf" srcId="{14CA3B21-15C7-4C9D-B563-15961E649E42}" destId="{43480067-8C36-475D-9BB9-A15FE8097C7E}" srcOrd="3" destOrd="0" presId="urn:microsoft.com/office/officeart/2005/8/layout/radial2"/>
    <dgm:cxn modelId="{64EE6FAA-76EA-402D-B6B2-976599CE2C92}" type="presParOf" srcId="{14CA3B21-15C7-4C9D-B563-15961E649E42}" destId="{AB53C8F0-08C0-492D-8D5C-7B6F12857EEE}" srcOrd="4" destOrd="0" presId="urn:microsoft.com/office/officeart/2005/8/layout/radial2"/>
    <dgm:cxn modelId="{1EF5D19F-0E03-4044-9F96-BF865A6D0892}" type="presParOf" srcId="{AB53C8F0-08C0-492D-8D5C-7B6F12857EEE}" destId="{AE69B4F2-CA76-4314-B3F4-A71E60515565}" srcOrd="0" destOrd="0" presId="urn:microsoft.com/office/officeart/2005/8/layout/radial2"/>
    <dgm:cxn modelId="{F105CAA4-30A3-40C0-AB21-D8C24CA58BA2}" type="presParOf" srcId="{AB53C8F0-08C0-492D-8D5C-7B6F12857EEE}" destId="{1FD0881A-A718-470E-BE9D-A02495DA2AA7}" srcOrd="1" destOrd="0" presId="urn:microsoft.com/office/officeart/2005/8/layout/radial2"/>
    <dgm:cxn modelId="{ED539886-5682-4D8F-8885-23E4F9796DB4}" type="presParOf" srcId="{14CA3B21-15C7-4C9D-B563-15961E649E42}" destId="{C86BD04F-18A2-49A0-A780-17E71EC0FBD0}" srcOrd="5" destOrd="0" presId="urn:microsoft.com/office/officeart/2005/8/layout/radial2"/>
    <dgm:cxn modelId="{CBB4057A-954C-4C70-8A75-045E4E5BB7D0}" type="presParOf" srcId="{14CA3B21-15C7-4C9D-B563-15961E649E42}" destId="{2642EF26-60E1-448B-A41E-FBA451821BF8}" srcOrd="6" destOrd="0" presId="urn:microsoft.com/office/officeart/2005/8/layout/radial2"/>
    <dgm:cxn modelId="{27990223-A63F-4062-BE4E-0AAD03A2A696}" type="presParOf" srcId="{2642EF26-60E1-448B-A41E-FBA451821BF8}" destId="{619D1096-8DF8-4F53-92FC-48693B52AA72}" srcOrd="0" destOrd="0" presId="urn:microsoft.com/office/officeart/2005/8/layout/radial2"/>
    <dgm:cxn modelId="{11C356CD-C313-43ED-BA6A-B04DEBD17580}" type="presParOf" srcId="{2642EF26-60E1-448B-A41E-FBA451821BF8}" destId="{069683E5-B609-4EEB-89E2-15D028BEB6D5}" srcOrd="1" destOrd="0" presId="urn:microsoft.com/office/officeart/2005/8/layout/radial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28D176-4C54-4566-9E66-FEEC3D360F64}"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l-GR"/>
        </a:p>
      </dgm:t>
    </dgm:pt>
    <dgm:pt modelId="{816D6262-FFAF-4EB3-A563-76066C1FD84B}">
      <dgm:prSet phldrT="[Κείμενο]" custT="1"/>
      <dgm:spPr>
        <a:blipFill rotWithShape="0">
          <a:blip xmlns:r="http://schemas.openxmlformats.org/officeDocument/2006/relationships" r:embed="rId1"/>
          <a:stretch>
            <a:fillRect/>
          </a:stretch>
        </a:blipFill>
      </dgm:spPr>
      <dgm:t>
        <a:bodyPr/>
        <a:lstStyle/>
        <a:p>
          <a:r>
            <a:rPr lang="el-GR" sz="2400" b="0" i="0" dirty="0" smtClean="0">
              <a:solidFill>
                <a:schemeClr val="tx1"/>
              </a:solidFill>
              <a:latin typeface="Comic Sans MS" panose="030F0702030302020204" pitchFamily="66" charset="0"/>
            </a:rPr>
            <a:t>Μεταφορά της θερμότητας με ρεύματα</a:t>
          </a:r>
          <a:endParaRPr lang="el-GR" sz="2400" dirty="0">
            <a:solidFill>
              <a:schemeClr val="tx1"/>
            </a:solidFill>
            <a:latin typeface="Comic Sans MS" panose="030F0702030302020204" pitchFamily="66" charset="0"/>
          </a:endParaRPr>
        </a:p>
      </dgm:t>
    </dgm:pt>
    <dgm:pt modelId="{2B389DF9-409A-461D-83E5-8537BA1A9CC1}" type="parTrans" cxnId="{ACE05ECA-AC56-4843-9950-0F1B61B4755B}">
      <dgm:prSet/>
      <dgm:spPr/>
      <dgm:t>
        <a:bodyPr/>
        <a:lstStyle/>
        <a:p>
          <a:endParaRPr lang="el-GR"/>
        </a:p>
      </dgm:t>
    </dgm:pt>
    <dgm:pt modelId="{42367B66-F6D9-4234-9CEC-4C7648C0A5BE}" type="sibTrans" cxnId="{ACE05ECA-AC56-4843-9950-0F1B61B4755B}">
      <dgm:prSet/>
      <dgm:spPr/>
      <dgm:t>
        <a:bodyPr/>
        <a:lstStyle/>
        <a:p>
          <a:endParaRPr lang="el-GR"/>
        </a:p>
      </dgm:t>
    </dgm:pt>
    <dgm:pt modelId="{1F68D58E-7D19-4199-86E8-99C71ABEB8CB}">
      <dgm:prSet phldrT="[Κείμενο]"/>
      <dgm:spPr/>
      <dgm:t>
        <a:bodyPr/>
        <a:lstStyle/>
        <a:p>
          <a:r>
            <a:rPr lang="el-GR" b="0" i="0" dirty="0" smtClean="0"/>
            <a:t>Η θερμότητα στα υγρά και στα αέρια μεταφέρεται και με ρεύματα. Το θερμό νερό και ο θερμός αέρας μετακινούνται προς τα πάνω μεταφέροντας θερμότητα.</a:t>
          </a:r>
          <a:endParaRPr lang="el-GR" dirty="0"/>
        </a:p>
      </dgm:t>
    </dgm:pt>
    <dgm:pt modelId="{6810CF89-D809-47A4-A04A-A92D612C7682}" type="parTrans" cxnId="{85470CE1-D956-454E-AC3F-FABB1CA4CD84}">
      <dgm:prSet/>
      <dgm:spPr/>
      <dgm:t>
        <a:bodyPr/>
        <a:lstStyle/>
        <a:p>
          <a:endParaRPr lang="el-GR"/>
        </a:p>
      </dgm:t>
    </dgm:pt>
    <dgm:pt modelId="{93736881-6458-4558-8ACE-30AC97F5F709}" type="sibTrans" cxnId="{85470CE1-D956-454E-AC3F-FABB1CA4CD84}">
      <dgm:prSet/>
      <dgm:spPr/>
      <dgm:t>
        <a:bodyPr/>
        <a:lstStyle/>
        <a:p>
          <a:endParaRPr lang="el-GR"/>
        </a:p>
      </dgm:t>
    </dgm:pt>
    <dgm:pt modelId="{86DA343D-0BC2-4AF5-BAF2-841248847D04}">
      <dgm:prSet phldrT="[Κείμενο]"/>
      <dgm:spPr/>
      <dgm:t>
        <a:bodyPr/>
        <a:lstStyle/>
        <a:p>
          <a:r>
            <a:rPr lang="el-GR" b="0" i="0" dirty="0" smtClean="0"/>
            <a:t>Όταν στα υγρά και στα αέρια υπάρχουν περιοχές με διαφορετική θερμοκρασία, τα μόρια μετακινούνται από τις περιοχές με τη μεγαλύτερη προς τις περιοχές με τη μικρότερη θερμοκρασία. Κατά τη μετακίνησή τους αυτή μεταφέρουν ενέργεια. </a:t>
          </a:r>
          <a:endParaRPr lang="el-GR" dirty="0"/>
        </a:p>
      </dgm:t>
    </dgm:pt>
    <dgm:pt modelId="{1795CDC9-C9E2-4C28-AE07-CFB0B7E1F13B}" type="parTrans" cxnId="{A2914C65-9DC4-4AF9-9DE2-30A7D6204298}">
      <dgm:prSet/>
      <dgm:spPr/>
      <dgm:t>
        <a:bodyPr/>
        <a:lstStyle/>
        <a:p>
          <a:endParaRPr lang="el-GR"/>
        </a:p>
      </dgm:t>
    </dgm:pt>
    <dgm:pt modelId="{9DBF8B18-6D1A-48BB-86AC-01D84856AA68}" type="sibTrans" cxnId="{A2914C65-9DC4-4AF9-9DE2-30A7D6204298}">
      <dgm:prSet/>
      <dgm:spPr/>
      <dgm:t>
        <a:bodyPr/>
        <a:lstStyle/>
        <a:p>
          <a:endParaRPr lang="el-GR"/>
        </a:p>
      </dgm:t>
    </dgm:pt>
    <dgm:pt modelId="{5755D84B-F0FA-4486-B41B-BA0419553365}">
      <dgm:prSet phldrT="[Κείμενο]" phldr="1"/>
      <dgm:spPr>
        <a:blipFill rotWithShape="0">
          <a:blip xmlns:r="http://schemas.openxmlformats.org/officeDocument/2006/relationships" r:embed="rId2"/>
          <a:stretch>
            <a:fillRect/>
          </a:stretch>
        </a:blipFill>
      </dgm:spPr>
      <dgm:t>
        <a:bodyPr/>
        <a:lstStyle/>
        <a:p>
          <a:endParaRPr lang="el-GR" dirty="0"/>
        </a:p>
      </dgm:t>
      <dgm:extLst>
        <a:ext uri="{E40237B7-FDA0-4F09-8148-C483321AD2D9}">
          <dgm14:cNvPr xmlns:dgm14="http://schemas.microsoft.com/office/drawing/2010/diagram" id="0" name="">
            <a:hlinkClick xmlns:r="http://schemas.openxmlformats.org/officeDocument/2006/relationships" r:id="rId3"/>
          </dgm14:cNvPr>
        </a:ext>
      </dgm:extLst>
    </dgm:pt>
    <dgm:pt modelId="{88F813B1-BF99-41BC-B3B7-32674EC272BA}" type="parTrans" cxnId="{CED96D33-CC1B-4627-833F-EF66680B15A6}">
      <dgm:prSet/>
      <dgm:spPr/>
      <dgm:t>
        <a:bodyPr/>
        <a:lstStyle/>
        <a:p>
          <a:endParaRPr lang="el-GR"/>
        </a:p>
      </dgm:t>
    </dgm:pt>
    <dgm:pt modelId="{F38D2CE3-B1AC-47E3-8CD0-3BC9D930573A}" type="sibTrans" cxnId="{CED96D33-CC1B-4627-833F-EF66680B15A6}">
      <dgm:prSet/>
      <dgm:spPr/>
      <dgm:t>
        <a:bodyPr/>
        <a:lstStyle/>
        <a:p>
          <a:endParaRPr lang="el-GR"/>
        </a:p>
      </dgm:t>
    </dgm:pt>
    <dgm:pt modelId="{2C1EB38F-AE56-4FFA-B5B0-39D5BB35B731}" type="pres">
      <dgm:prSet presAssocID="{BA28D176-4C54-4566-9E66-FEEC3D360F64}" presName="cycle" presStyleCnt="0">
        <dgm:presLayoutVars>
          <dgm:chMax val="1"/>
          <dgm:dir/>
          <dgm:animLvl val="ctr"/>
          <dgm:resizeHandles val="exact"/>
        </dgm:presLayoutVars>
      </dgm:prSet>
      <dgm:spPr/>
    </dgm:pt>
    <dgm:pt modelId="{D33B6FFA-0BDD-4367-ABEC-AC4B1A9655AB}" type="pres">
      <dgm:prSet presAssocID="{816D6262-FFAF-4EB3-A563-76066C1FD84B}" presName="centerShape" presStyleLbl="node0" presStyleIdx="0" presStyleCnt="1"/>
      <dgm:spPr/>
      <dgm:t>
        <a:bodyPr/>
        <a:lstStyle/>
        <a:p>
          <a:endParaRPr lang="el-GR"/>
        </a:p>
      </dgm:t>
    </dgm:pt>
    <dgm:pt modelId="{30986D75-6C49-4594-910D-4DE022FA2778}" type="pres">
      <dgm:prSet presAssocID="{6810CF89-D809-47A4-A04A-A92D612C7682}" presName="parTrans" presStyleLbl="bgSibTrans2D1" presStyleIdx="0" presStyleCnt="3"/>
      <dgm:spPr/>
    </dgm:pt>
    <dgm:pt modelId="{F03C380D-C6FE-477A-B8E7-3A838B7612D3}" type="pres">
      <dgm:prSet presAssocID="{1F68D58E-7D19-4199-86E8-99C71ABEB8CB}" presName="node" presStyleLbl="node1" presStyleIdx="0" presStyleCnt="3">
        <dgm:presLayoutVars>
          <dgm:bulletEnabled val="1"/>
        </dgm:presLayoutVars>
      </dgm:prSet>
      <dgm:spPr/>
      <dgm:t>
        <a:bodyPr/>
        <a:lstStyle/>
        <a:p>
          <a:endParaRPr lang="el-GR"/>
        </a:p>
      </dgm:t>
    </dgm:pt>
    <dgm:pt modelId="{8B6FA803-E9D2-4438-9C2D-354DD3027E95}" type="pres">
      <dgm:prSet presAssocID="{1795CDC9-C9E2-4C28-AE07-CFB0B7E1F13B}" presName="parTrans" presStyleLbl="bgSibTrans2D1" presStyleIdx="1" presStyleCnt="3"/>
      <dgm:spPr/>
    </dgm:pt>
    <dgm:pt modelId="{7FC48C81-DC49-4C62-B203-98067CE8C54B}" type="pres">
      <dgm:prSet presAssocID="{86DA343D-0BC2-4AF5-BAF2-841248847D04}" presName="node" presStyleLbl="node1" presStyleIdx="1" presStyleCnt="3">
        <dgm:presLayoutVars>
          <dgm:bulletEnabled val="1"/>
        </dgm:presLayoutVars>
      </dgm:prSet>
      <dgm:spPr/>
      <dgm:t>
        <a:bodyPr/>
        <a:lstStyle/>
        <a:p>
          <a:endParaRPr lang="el-GR"/>
        </a:p>
      </dgm:t>
    </dgm:pt>
    <dgm:pt modelId="{89476D79-C14B-4577-9C2C-C6DF79C0DDD5}" type="pres">
      <dgm:prSet presAssocID="{88F813B1-BF99-41BC-B3B7-32674EC272BA}" presName="parTrans" presStyleLbl="bgSibTrans2D1" presStyleIdx="2" presStyleCnt="3"/>
      <dgm:spPr/>
    </dgm:pt>
    <dgm:pt modelId="{BF5066E2-0782-417E-92D6-D1F0C3E8E260}" type="pres">
      <dgm:prSet presAssocID="{5755D84B-F0FA-4486-B41B-BA0419553365}" presName="node" presStyleLbl="node1" presStyleIdx="2" presStyleCnt="3">
        <dgm:presLayoutVars>
          <dgm:bulletEnabled val="1"/>
        </dgm:presLayoutVars>
      </dgm:prSet>
      <dgm:spPr/>
    </dgm:pt>
  </dgm:ptLst>
  <dgm:cxnLst>
    <dgm:cxn modelId="{DEFFC9A7-2BC1-4B9A-A18A-0EF12B1A75EC}" type="presOf" srcId="{5755D84B-F0FA-4486-B41B-BA0419553365}" destId="{BF5066E2-0782-417E-92D6-D1F0C3E8E260}" srcOrd="0" destOrd="0" presId="urn:microsoft.com/office/officeart/2005/8/layout/radial4"/>
    <dgm:cxn modelId="{CED96D33-CC1B-4627-833F-EF66680B15A6}" srcId="{816D6262-FFAF-4EB3-A563-76066C1FD84B}" destId="{5755D84B-F0FA-4486-B41B-BA0419553365}" srcOrd="2" destOrd="0" parTransId="{88F813B1-BF99-41BC-B3B7-32674EC272BA}" sibTransId="{F38D2CE3-B1AC-47E3-8CD0-3BC9D930573A}"/>
    <dgm:cxn modelId="{A2914C65-9DC4-4AF9-9DE2-30A7D6204298}" srcId="{816D6262-FFAF-4EB3-A563-76066C1FD84B}" destId="{86DA343D-0BC2-4AF5-BAF2-841248847D04}" srcOrd="1" destOrd="0" parTransId="{1795CDC9-C9E2-4C28-AE07-CFB0B7E1F13B}" sibTransId="{9DBF8B18-6D1A-48BB-86AC-01D84856AA68}"/>
    <dgm:cxn modelId="{0B6EC486-6D92-417F-95D3-8235F4500585}" type="presOf" srcId="{6810CF89-D809-47A4-A04A-A92D612C7682}" destId="{30986D75-6C49-4594-910D-4DE022FA2778}" srcOrd="0" destOrd="0" presId="urn:microsoft.com/office/officeart/2005/8/layout/radial4"/>
    <dgm:cxn modelId="{43793C02-A5FA-422E-BFE9-819772C9AD00}" type="presOf" srcId="{BA28D176-4C54-4566-9E66-FEEC3D360F64}" destId="{2C1EB38F-AE56-4FFA-B5B0-39D5BB35B731}" srcOrd="0" destOrd="0" presId="urn:microsoft.com/office/officeart/2005/8/layout/radial4"/>
    <dgm:cxn modelId="{15870493-3F6A-42C6-A90E-090FC18170F5}" type="presOf" srcId="{1F68D58E-7D19-4199-86E8-99C71ABEB8CB}" destId="{F03C380D-C6FE-477A-B8E7-3A838B7612D3}" srcOrd="0" destOrd="0" presId="urn:microsoft.com/office/officeart/2005/8/layout/radial4"/>
    <dgm:cxn modelId="{ACE05ECA-AC56-4843-9950-0F1B61B4755B}" srcId="{BA28D176-4C54-4566-9E66-FEEC3D360F64}" destId="{816D6262-FFAF-4EB3-A563-76066C1FD84B}" srcOrd="0" destOrd="0" parTransId="{2B389DF9-409A-461D-83E5-8537BA1A9CC1}" sibTransId="{42367B66-F6D9-4234-9CEC-4C7648C0A5BE}"/>
    <dgm:cxn modelId="{D6197FB6-497B-43AC-B41B-90C5404BF87B}" type="presOf" srcId="{1795CDC9-C9E2-4C28-AE07-CFB0B7E1F13B}" destId="{8B6FA803-E9D2-4438-9C2D-354DD3027E95}" srcOrd="0" destOrd="0" presId="urn:microsoft.com/office/officeart/2005/8/layout/radial4"/>
    <dgm:cxn modelId="{85470CE1-D956-454E-AC3F-FABB1CA4CD84}" srcId="{816D6262-FFAF-4EB3-A563-76066C1FD84B}" destId="{1F68D58E-7D19-4199-86E8-99C71ABEB8CB}" srcOrd="0" destOrd="0" parTransId="{6810CF89-D809-47A4-A04A-A92D612C7682}" sibTransId="{93736881-6458-4558-8ACE-30AC97F5F709}"/>
    <dgm:cxn modelId="{F2D4A8E8-F132-4F9E-A66C-0B3023807044}" type="presOf" srcId="{88F813B1-BF99-41BC-B3B7-32674EC272BA}" destId="{89476D79-C14B-4577-9C2C-C6DF79C0DDD5}" srcOrd="0" destOrd="0" presId="urn:microsoft.com/office/officeart/2005/8/layout/radial4"/>
    <dgm:cxn modelId="{78364AD3-22C7-4E53-9244-98EDA158910A}" type="presOf" srcId="{86DA343D-0BC2-4AF5-BAF2-841248847D04}" destId="{7FC48C81-DC49-4C62-B203-98067CE8C54B}" srcOrd="0" destOrd="0" presId="urn:microsoft.com/office/officeart/2005/8/layout/radial4"/>
    <dgm:cxn modelId="{1F732348-4843-4C01-991A-8F505AD0D87A}" type="presOf" srcId="{816D6262-FFAF-4EB3-A563-76066C1FD84B}" destId="{D33B6FFA-0BDD-4367-ABEC-AC4B1A9655AB}" srcOrd="0" destOrd="0" presId="urn:microsoft.com/office/officeart/2005/8/layout/radial4"/>
    <dgm:cxn modelId="{03D109E2-0317-4BDB-96C2-65F94A3A23C5}" type="presParOf" srcId="{2C1EB38F-AE56-4FFA-B5B0-39D5BB35B731}" destId="{D33B6FFA-0BDD-4367-ABEC-AC4B1A9655AB}" srcOrd="0" destOrd="0" presId="urn:microsoft.com/office/officeart/2005/8/layout/radial4"/>
    <dgm:cxn modelId="{E76CBEA6-7C7A-48B1-AC2A-2BE481506170}" type="presParOf" srcId="{2C1EB38F-AE56-4FFA-B5B0-39D5BB35B731}" destId="{30986D75-6C49-4594-910D-4DE022FA2778}" srcOrd="1" destOrd="0" presId="urn:microsoft.com/office/officeart/2005/8/layout/radial4"/>
    <dgm:cxn modelId="{1018AC6C-836C-4B05-B43E-6C0F2016DA78}" type="presParOf" srcId="{2C1EB38F-AE56-4FFA-B5B0-39D5BB35B731}" destId="{F03C380D-C6FE-477A-B8E7-3A838B7612D3}" srcOrd="2" destOrd="0" presId="urn:microsoft.com/office/officeart/2005/8/layout/radial4"/>
    <dgm:cxn modelId="{15F2F94C-894D-40CB-BB38-35396254F5FC}" type="presParOf" srcId="{2C1EB38F-AE56-4FFA-B5B0-39D5BB35B731}" destId="{8B6FA803-E9D2-4438-9C2D-354DD3027E95}" srcOrd="3" destOrd="0" presId="urn:microsoft.com/office/officeart/2005/8/layout/radial4"/>
    <dgm:cxn modelId="{C8CB5C87-7158-460D-BB65-96EC28838CAA}" type="presParOf" srcId="{2C1EB38F-AE56-4FFA-B5B0-39D5BB35B731}" destId="{7FC48C81-DC49-4C62-B203-98067CE8C54B}" srcOrd="4" destOrd="0" presId="urn:microsoft.com/office/officeart/2005/8/layout/radial4"/>
    <dgm:cxn modelId="{A41EB81A-69B2-41E4-BBA5-DEFDD42CFF8D}" type="presParOf" srcId="{2C1EB38F-AE56-4FFA-B5B0-39D5BB35B731}" destId="{89476D79-C14B-4577-9C2C-C6DF79C0DDD5}" srcOrd="5" destOrd="0" presId="urn:microsoft.com/office/officeart/2005/8/layout/radial4"/>
    <dgm:cxn modelId="{AFC701DA-922A-4545-9A68-6163E6FAA236}" type="presParOf" srcId="{2C1EB38F-AE56-4FFA-B5B0-39D5BB35B731}" destId="{BF5066E2-0782-417E-92D6-D1F0C3E8E260}"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8DE2C6E-6147-4896-8407-057C7874EDB1}" type="doc">
      <dgm:prSet loTypeId="urn:microsoft.com/office/officeart/2008/layout/RadialCluster" loCatId="relationship" qsTypeId="urn:microsoft.com/office/officeart/2005/8/quickstyle/simple1" qsCatId="simple" csTypeId="urn:microsoft.com/office/officeart/2005/8/colors/accent1_2" csCatId="accent1" phldr="1"/>
      <dgm:spPr/>
      <dgm:t>
        <a:bodyPr/>
        <a:lstStyle/>
        <a:p>
          <a:endParaRPr lang="el-GR"/>
        </a:p>
      </dgm:t>
    </dgm:pt>
    <dgm:pt modelId="{CEF30749-989F-43C3-86B8-EDD8D5E859D3}">
      <dgm:prSet phldrT="[Κείμενο]"/>
      <dgm:spPr>
        <a:blipFill rotWithShape="0">
          <a:blip xmlns:r="http://schemas.openxmlformats.org/officeDocument/2006/relationships" r:embed="rId1"/>
          <a:stretch>
            <a:fillRect/>
          </a:stretch>
        </a:blipFill>
      </dgm:spPr>
      <dgm:t>
        <a:bodyPr/>
        <a:lstStyle/>
        <a:p>
          <a:r>
            <a:rPr lang="el-GR" b="0" i="0" dirty="0" smtClean="0">
              <a:solidFill>
                <a:schemeClr val="tx1"/>
              </a:solidFill>
            </a:rPr>
            <a:t>Διάδοση της θερμότητας με ακτινοβολία</a:t>
          </a:r>
          <a:endParaRPr lang="el-GR" dirty="0">
            <a:solidFill>
              <a:schemeClr val="tx1"/>
            </a:solidFill>
          </a:endParaRPr>
        </a:p>
      </dgm:t>
    </dgm:pt>
    <dgm:pt modelId="{4FB25FBE-5F8B-4EC2-8FE2-392F49AE6256}" type="parTrans" cxnId="{7C394375-6FCD-48E0-B77F-FE79F7205991}">
      <dgm:prSet/>
      <dgm:spPr/>
      <dgm:t>
        <a:bodyPr/>
        <a:lstStyle/>
        <a:p>
          <a:endParaRPr lang="el-GR"/>
        </a:p>
      </dgm:t>
    </dgm:pt>
    <dgm:pt modelId="{34B41211-7DDF-4C61-9969-3A2253646337}" type="sibTrans" cxnId="{7C394375-6FCD-48E0-B77F-FE79F7205991}">
      <dgm:prSet/>
      <dgm:spPr/>
      <dgm:t>
        <a:bodyPr/>
        <a:lstStyle/>
        <a:p>
          <a:endParaRPr lang="el-GR"/>
        </a:p>
      </dgm:t>
    </dgm:pt>
    <dgm:pt modelId="{40FE158C-DDAC-4AB8-B04C-A6BEFF7F1539}">
      <dgm:prSet phldrT="[Κείμενο]" custT="1"/>
      <dgm:spPr/>
      <dgm:t>
        <a:bodyPr/>
        <a:lstStyle/>
        <a:p>
          <a:r>
            <a:rPr lang="el-GR" sz="1050" b="0" i="0" dirty="0" smtClean="0">
              <a:latin typeface="Comic Sans MS" panose="030F0702030302020204" pitchFamily="66" charset="0"/>
            </a:rPr>
            <a:t>Η βασικότερη πηγή ενέργειας για τον πλανήτη μας είναι ο Ήλιος. Η θερμότητα από τον Ήλιο δεν μπορεί να μεταδοθεί με αγωγή ούτε να μεταφερθεί με ρεύματα, αφού στο διάστημα δεν υπάρχει ύλη. Η θερμότητα του Ήλιου διαδίδεται </a:t>
          </a:r>
          <a:r>
            <a:rPr lang="el-GR" sz="1050" b="0" i="0" dirty="0" err="1" smtClean="0">
              <a:latin typeface="Comic Sans MS" panose="030F0702030302020204" pitchFamily="66" charset="0"/>
            </a:rPr>
            <a:t>ώς</a:t>
          </a:r>
          <a:r>
            <a:rPr lang="el-GR" sz="1050" b="0" i="0" dirty="0" smtClean="0">
              <a:latin typeface="Comic Sans MS" panose="030F0702030302020204" pitchFamily="66" charset="0"/>
            </a:rPr>
            <a:t> τη Γη με </a:t>
          </a:r>
          <a:r>
            <a:rPr lang="el-GR" sz="1050" b="1" i="0" dirty="0" smtClean="0">
              <a:latin typeface="Comic Sans MS" panose="030F0702030302020204" pitchFamily="66" charset="0"/>
            </a:rPr>
            <a:t>ακτινοβολία</a:t>
          </a:r>
          <a:r>
            <a:rPr lang="el-GR" sz="1050" b="0" i="0" dirty="0" smtClean="0">
              <a:latin typeface="Comic Sans MS" panose="030F0702030302020204" pitchFamily="66" charset="0"/>
            </a:rPr>
            <a:t>. Ο Ήλιος ακτινοβολεί τεράστια ποσά ενέργειας στο διάστημα.</a:t>
          </a:r>
        </a:p>
        <a:p>
          <a:r>
            <a:rPr lang="el-GR" sz="1050" b="0" i="0" dirty="0" smtClean="0">
              <a:latin typeface="Comic Sans MS" panose="030F0702030302020204" pitchFamily="66" charset="0"/>
            </a:rPr>
            <a:t>Ένα πολύ μικρό μέρος της ενέργειας αυτής φτάνει στη Γη. Και όμως η ενέργεια αυτή είναι επαρκής, για να συντηρήσει τη ζωή στον πλανήτη μας. Η θερμότητα που ακτινοβολεί ο Ήλιος απορροφάται από τα σώματα στη Γη. Οι σκουρόχρωμες επιφάνειες απορροφούν περισσότερη θερμότητα απ' ό,τι οι ανοιχτόχρωμες.</a:t>
          </a:r>
          <a:endParaRPr lang="el-GR" sz="1050" dirty="0">
            <a:latin typeface="Comic Sans MS" panose="030F0702030302020204" pitchFamily="66" charset="0"/>
          </a:endParaRPr>
        </a:p>
      </dgm:t>
    </dgm:pt>
    <dgm:pt modelId="{9E785EC6-D3C2-41EB-8E00-852932506585}" type="parTrans" cxnId="{EF27CA9A-E10F-41EC-A2F3-A832E1DB682C}">
      <dgm:prSet/>
      <dgm:spPr/>
      <dgm:t>
        <a:bodyPr/>
        <a:lstStyle/>
        <a:p>
          <a:endParaRPr lang="el-GR"/>
        </a:p>
      </dgm:t>
    </dgm:pt>
    <dgm:pt modelId="{F8E927FA-4F32-4344-AC0A-0C692EA2710E}" type="sibTrans" cxnId="{EF27CA9A-E10F-41EC-A2F3-A832E1DB682C}">
      <dgm:prSet/>
      <dgm:spPr/>
      <dgm:t>
        <a:bodyPr/>
        <a:lstStyle/>
        <a:p>
          <a:endParaRPr lang="el-GR"/>
        </a:p>
      </dgm:t>
    </dgm:pt>
    <dgm:pt modelId="{611F9AE5-B8A7-402C-B83C-66F9199C51DC}">
      <dgm:prSet phldrT="[Κείμενο]" phldr="1"/>
      <dgm:spPr>
        <a:blipFill rotWithShape="0">
          <a:blip xmlns:r="http://schemas.openxmlformats.org/officeDocument/2006/relationships" r:embed="rId2"/>
          <a:stretch>
            <a:fillRect/>
          </a:stretch>
        </a:blipFill>
      </dgm:spPr>
      <dgm:t>
        <a:bodyPr/>
        <a:lstStyle/>
        <a:p>
          <a:endParaRPr lang="el-GR" dirty="0"/>
        </a:p>
      </dgm:t>
      <dgm:extLst>
        <a:ext uri="{E40237B7-FDA0-4F09-8148-C483321AD2D9}">
          <dgm14:cNvPr xmlns:dgm14="http://schemas.microsoft.com/office/drawing/2010/diagram" id="0" name="">
            <a:hlinkClick xmlns:r="http://schemas.openxmlformats.org/officeDocument/2006/relationships" r:id="rId3"/>
          </dgm14:cNvPr>
        </a:ext>
      </dgm:extLst>
    </dgm:pt>
    <dgm:pt modelId="{DBF5EDAC-DE58-49C8-88E6-E5DA52C92188}" type="parTrans" cxnId="{4B6091F9-440F-4DE4-9150-1C5467174CAF}">
      <dgm:prSet/>
      <dgm:spPr/>
      <dgm:t>
        <a:bodyPr/>
        <a:lstStyle/>
        <a:p>
          <a:endParaRPr lang="el-GR"/>
        </a:p>
      </dgm:t>
    </dgm:pt>
    <dgm:pt modelId="{CFB621FF-1159-4444-95AD-915DE36D2F5B}" type="sibTrans" cxnId="{4B6091F9-440F-4DE4-9150-1C5467174CAF}">
      <dgm:prSet/>
      <dgm:spPr/>
      <dgm:t>
        <a:bodyPr/>
        <a:lstStyle/>
        <a:p>
          <a:endParaRPr lang="el-GR"/>
        </a:p>
      </dgm:t>
    </dgm:pt>
    <dgm:pt modelId="{093287FC-1C76-4282-83AB-0072167CFE74}">
      <dgm:prSet phldrT="[Κείμενο]"/>
      <dgm:spPr/>
      <dgm:t>
        <a:bodyPr/>
        <a:lstStyle/>
        <a:p>
          <a:r>
            <a:rPr lang="el-GR" b="0" i="0" dirty="0" smtClean="0"/>
            <a:t>Η διάδοση της θερμότητας με ακτινοβολία γίνεται με ηλεκτρομαγνητικά κύματα που σε αντίθεση με το φως, που και αυτό είναι ηλεκτρομαγνητικό κύμα, δεν είναι ορατά. Η ηλεκτρομαγνητική ακτινοβολία διαδίδεται και στο κενό. Η απορρόφηση του ηλεκτρομαγνητικού κύματος από ένα σώμα προκαλεί αύξηση της θερμικής ενέργειας, άρα και της θερμοκρασίας του σώματος.</a:t>
          </a:r>
          <a:endParaRPr lang="el-GR" dirty="0"/>
        </a:p>
      </dgm:t>
    </dgm:pt>
    <dgm:pt modelId="{F97305E4-0125-419D-9798-2E745422C703}" type="parTrans" cxnId="{414FA10A-32F9-42FE-915D-DE3A5D302733}">
      <dgm:prSet/>
      <dgm:spPr/>
      <dgm:t>
        <a:bodyPr/>
        <a:lstStyle/>
        <a:p>
          <a:endParaRPr lang="el-GR"/>
        </a:p>
      </dgm:t>
    </dgm:pt>
    <dgm:pt modelId="{0C0784AA-EEF1-42DF-A62D-9142FB04C75F}" type="sibTrans" cxnId="{414FA10A-32F9-42FE-915D-DE3A5D302733}">
      <dgm:prSet/>
      <dgm:spPr/>
      <dgm:t>
        <a:bodyPr/>
        <a:lstStyle/>
        <a:p>
          <a:endParaRPr lang="el-GR"/>
        </a:p>
      </dgm:t>
    </dgm:pt>
    <dgm:pt modelId="{8257E4DD-73BF-4F89-86F2-60BD1849F989}" type="pres">
      <dgm:prSet presAssocID="{08DE2C6E-6147-4896-8407-057C7874EDB1}" presName="Name0" presStyleCnt="0">
        <dgm:presLayoutVars>
          <dgm:chMax val="1"/>
          <dgm:chPref val="1"/>
          <dgm:dir/>
          <dgm:animOne val="branch"/>
          <dgm:animLvl val="lvl"/>
        </dgm:presLayoutVars>
      </dgm:prSet>
      <dgm:spPr/>
    </dgm:pt>
    <dgm:pt modelId="{026003D3-FEE8-489D-AA6D-536E6B721093}" type="pres">
      <dgm:prSet presAssocID="{CEF30749-989F-43C3-86B8-EDD8D5E859D3}" presName="singleCycle" presStyleCnt="0"/>
      <dgm:spPr/>
    </dgm:pt>
    <dgm:pt modelId="{4286F28E-22B2-47C3-8FBE-BC4E109B120C}" type="pres">
      <dgm:prSet presAssocID="{CEF30749-989F-43C3-86B8-EDD8D5E859D3}" presName="singleCenter" presStyleLbl="node1" presStyleIdx="0" presStyleCnt="4" custLinFactNeighborX="-548" custLinFactNeighborY="8939">
        <dgm:presLayoutVars>
          <dgm:chMax val="7"/>
          <dgm:chPref val="7"/>
        </dgm:presLayoutVars>
      </dgm:prSet>
      <dgm:spPr/>
      <dgm:t>
        <a:bodyPr/>
        <a:lstStyle/>
        <a:p>
          <a:endParaRPr lang="el-GR"/>
        </a:p>
      </dgm:t>
    </dgm:pt>
    <dgm:pt modelId="{E3A6E6E3-3ADF-4AB1-9ACF-1C194F70EC20}" type="pres">
      <dgm:prSet presAssocID="{9E785EC6-D3C2-41EB-8E00-852932506585}" presName="Name56" presStyleLbl="parChTrans1D2" presStyleIdx="0" presStyleCnt="3"/>
      <dgm:spPr/>
    </dgm:pt>
    <dgm:pt modelId="{64F7448A-9BEC-4BCF-920C-C6E8197D2AE1}" type="pres">
      <dgm:prSet presAssocID="{40FE158C-DDAC-4AB8-B04C-A6BEFF7F1539}" presName="text0" presStyleLbl="node1" presStyleIdx="1" presStyleCnt="4" custScaleX="470474" custScaleY="182025" custRadScaleRad="78736" custRadScaleInc="673">
        <dgm:presLayoutVars>
          <dgm:bulletEnabled val="1"/>
        </dgm:presLayoutVars>
      </dgm:prSet>
      <dgm:spPr/>
      <dgm:t>
        <a:bodyPr/>
        <a:lstStyle/>
        <a:p>
          <a:endParaRPr lang="el-GR"/>
        </a:p>
      </dgm:t>
    </dgm:pt>
    <dgm:pt modelId="{28897061-C811-4C40-89F4-BEC3E9C0C382}" type="pres">
      <dgm:prSet presAssocID="{DBF5EDAC-DE58-49C8-88E6-E5DA52C92188}" presName="Name56" presStyleLbl="parChTrans1D2" presStyleIdx="1" presStyleCnt="3"/>
      <dgm:spPr/>
    </dgm:pt>
    <dgm:pt modelId="{8521A357-7007-4555-9B76-5802A365209D}" type="pres">
      <dgm:prSet presAssocID="{611F9AE5-B8A7-402C-B83C-66F9199C51DC}" presName="text0" presStyleLbl="node1" presStyleIdx="2" presStyleCnt="4">
        <dgm:presLayoutVars>
          <dgm:bulletEnabled val="1"/>
        </dgm:presLayoutVars>
      </dgm:prSet>
      <dgm:spPr/>
    </dgm:pt>
    <dgm:pt modelId="{32FCDCAA-6FBD-4117-B16E-1404CA51B687}" type="pres">
      <dgm:prSet presAssocID="{F97305E4-0125-419D-9798-2E745422C703}" presName="Name56" presStyleLbl="parChTrans1D2" presStyleIdx="2" presStyleCnt="3"/>
      <dgm:spPr/>
    </dgm:pt>
    <dgm:pt modelId="{FCB9A07D-AA40-4D26-84AF-C1351E32ECEA}" type="pres">
      <dgm:prSet presAssocID="{093287FC-1C76-4282-83AB-0072167CFE74}" presName="text0" presStyleLbl="node1" presStyleIdx="3" presStyleCnt="4" custScaleX="246324" custScaleY="276841" custRadScaleRad="111814" custRadScaleInc="22686">
        <dgm:presLayoutVars>
          <dgm:bulletEnabled val="1"/>
        </dgm:presLayoutVars>
      </dgm:prSet>
      <dgm:spPr/>
      <dgm:t>
        <a:bodyPr/>
        <a:lstStyle/>
        <a:p>
          <a:endParaRPr lang="el-GR"/>
        </a:p>
      </dgm:t>
    </dgm:pt>
  </dgm:ptLst>
  <dgm:cxnLst>
    <dgm:cxn modelId="{414FA10A-32F9-42FE-915D-DE3A5D302733}" srcId="{CEF30749-989F-43C3-86B8-EDD8D5E859D3}" destId="{093287FC-1C76-4282-83AB-0072167CFE74}" srcOrd="2" destOrd="0" parTransId="{F97305E4-0125-419D-9798-2E745422C703}" sibTransId="{0C0784AA-EEF1-42DF-A62D-9142FB04C75F}"/>
    <dgm:cxn modelId="{4B6091F9-440F-4DE4-9150-1C5467174CAF}" srcId="{CEF30749-989F-43C3-86B8-EDD8D5E859D3}" destId="{611F9AE5-B8A7-402C-B83C-66F9199C51DC}" srcOrd="1" destOrd="0" parTransId="{DBF5EDAC-DE58-49C8-88E6-E5DA52C92188}" sibTransId="{CFB621FF-1159-4444-95AD-915DE36D2F5B}"/>
    <dgm:cxn modelId="{382CAD43-E6BF-4410-B102-8BE776B25BBA}" type="presOf" srcId="{9E785EC6-D3C2-41EB-8E00-852932506585}" destId="{E3A6E6E3-3ADF-4AB1-9ACF-1C194F70EC20}" srcOrd="0" destOrd="0" presId="urn:microsoft.com/office/officeart/2008/layout/RadialCluster"/>
    <dgm:cxn modelId="{B61A0076-34B2-4CDF-8FF2-77D65FCA904E}" type="presOf" srcId="{093287FC-1C76-4282-83AB-0072167CFE74}" destId="{FCB9A07D-AA40-4D26-84AF-C1351E32ECEA}" srcOrd="0" destOrd="0" presId="urn:microsoft.com/office/officeart/2008/layout/RadialCluster"/>
    <dgm:cxn modelId="{EF27CA9A-E10F-41EC-A2F3-A832E1DB682C}" srcId="{CEF30749-989F-43C3-86B8-EDD8D5E859D3}" destId="{40FE158C-DDAC-4AB8-B04C-A6BEFF7F1539}" srcOrd="0" destOrd="0" parTransId="{9E785EC6-D3C2-41EB-8E00-852932506585}" sibTransId="{F8E927FA-4F32-4344-AC0A-0C692EA2710E}"/>
    <dgm:cxn modelId="{4C2CBD34-CE22-4C08-9189-F6D2CEAACC0F}" type="presOf" srcId="{CEF30749-989F-43C3-86B8-EDD8D5E859D3}" destId="{4286F28E-22B2-47C3-8FBE-BC4E109B120C}" srcOrd="0" destOrd="0" presId="urn:microsoft.com/office/officeart/2008/layout/RadialCluster"/>
    <dgm:cxn modelId="{39F51666-80E5-4280-9826-F2E4A2C7D237}" type="presOf" srcId="{08DE2C6E-6147-4896-8407-057C7874EDB1}" destId="{8257E4DD-73BF-4F89-86F2-60BD1849F989}" srcOrd="0" destOrd="0" presId="urn:microsoft.com/office/officeart/2008/layout/RadialCluster"/>
    <dgm:cxn modelId="{C8C14501-A146-4874-B8A1-013FB2EF0272}" type="presOf" srcId="{DBF5EDAC-DE58-49C8-88E6-E5DA52C92188}" destId="{28897061-C811-4C40-89F4-BEC3E9C0C382}" srcOrd="0" destOrd="0" presId="urn:microsoft.com/office/officeart/2008/layout/RadialCluster"/>
    <dgm:cxn modelId="{410FCF5B-7795-455E-8C6D-E9D134E3BF97}" type="presOf" srcId="{40FE158C-DDAC-4AB8-B04C-A6BEFF7F1539}" destId="{64F7448A-9BEC-4BCF-920C-C6E8197D2AE1}" srcOrd="0" destOrd="0" presId="urn:microsoft.com/office/officeart/2008/layout/RadialCluster"/>
    <dgm:cxn modelId="{1CC3BFCD-ECCE-4D4B-8D9B-C16E2BCD6906}" type="presOf" srcId="{F97305E4-0125-419D-9798-2E745422C703}" destId="{32FCDCAA-6FBD-4117-B16E-1404CA51B687}" srcOrd="0" destOrd="0" presId="urn:microsoft.com/office/officeart/2008/layout/RadialCluster"/>
    <dgm:cxn modelId="{7C394375-6FCD-48E0-B77F-FE79F7205991}" srcId="{08DE2C6E-6147-4896-8407-057C7874EDB1}" destId="{CEF30749-989F-43C3-86B8-EDD8D5E859D3}" srcOrd="0" destOrd="0" parTransId="{4FB25FBE-5F8B-4EC2-8FE2-392F49AE6256}" sibTransId="{34B41211-7DDF-4C61-9969-3A2253646337}"/>
    <dgm:cxn modelId="{CFAD9F4C-7692-4036-9FF2-0A60CB988C2C}" type="presOf" srcId="{611F9AE5-B8A7-402C-B83C-66F9199C51DC}" destId="{8521A357-7007-4555-9B76-5802A365209D}" srcOrd="0" destOrd="0" presId="urn:microsoft.com/office/officeart/2008/layout/RadialCluster"/>
    <dgm:cxn modelId="{C1B0968A-BAD6-4097-BC48-ED20564CC7AA}" type="presParOf" srcId="{8257E4DD-73BF-4F89-86F2-60BD1849F989}" destId="{026003D3-FEE8-489D-AA6D-536E6B721093}" srcOrd="0" destOrd="0" presId="urn:microsoft.com/office/officeart/2008/layout/RadialCluster"/>
    <dgm:cxn modelId="{1FB79ECB-8854-45CB-80F1-C4A577C5DE68}" type="presParOf" srcId="{026003D3-FEE8-489D-AA6D-536E6B721093}" destId="{4286F28E-22B2-47C3-8FBE-BC4E109B120C}" srcOrd="0" destOrd="0" presId="urn:microsoft.com/office/officeart/2008/layout/RadialCluster"/>
    <dgm:cxn modelId="{7C9FB06B-9E16-4A8A-AF80-E3F8E69D2662}" type="presParOf" srcId="{026003D3-FEE8-489D-AA6D-536E6B721093}" destId="{E3A6E6E3-3ADF-4AB1-9ACF-1C194F70EC20}" srcOrd="1" destOrd="0" presId="urn:microsoft.com/office/officeart/2008/layout/RadialCluster"/>
    <dgm:cxn modelId="{27667857-4F4B-4B8B-A5CE-C0F30928DFF9}" type="presParOf" srcId="{026003D3-FEE8-489D-AA6D-536E6B721093}" destId="{64F7448A-9BEC-4BCF-920C-C6E8197D2AE1}" srcOrd="2" destOrd="0" presId="urn:microsoft.com/office/officeart/2008/layout/RadialCluster"/>
    <dgm:cxn modelId="{F66C4B59-97C8-44C5-9878-54A4FFFC5326}" type="presParOf" srcId="{026003D3-FEE8-489D-AA6D-536E6B721093}" destId="{28897061-C811-4C40-89F4-BEC3E9C0C382}" srcOrd="3" destOrd="0" presId="urn:microsoft.com/office/officeart/2008/layout/RadialCluster"/>
    <dgm:cxn modelId="{B15ADF22-A982-4ACC-AA85-590E7B80E177}" type="presParOf" srcId="{026003D3-FEE8-489D-AA6D-536E6B721093}" destId="{8521A357-7007-4555-9B76-5802A365209D}" srcOrd="4" destOrd="0" presId="urn:microsoft.com/office/officeart/2008/layout/RadialCluster"/>
    <dgm:cxn modelId="{E69E1F4E-209D-4599-830C-B961B46AA154}" type="presParOf" srcId="{026003D3-FEE8-489D-AA6D-536E6B721093}" destId="{32FCDCAA-6FBD-4117-B16E-1404CA51B687}" srcOrd="5" destOrd="0" presId="urn:microsoft.com/office/officeart/2008/layout/RadialCluster"/>
    <dgm:cxn modelId="{8746A336-A613-469B-A9A5-C584BD2979B8}" type="presParOf" srcId="{026003D3-FEE8-489D-AA6D-536E6B721093}" destId="{FCB9A07D-AA40-4D26-84AF-C1351E32ECEA}"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6BD04F-18A2-49A0-A780-17E71EC0FBD0}">
      <dsp:nvSpPr>
        <dsp:cNvPr id="0" name=""/>
        <dsp:cNvSpPr/>
      </dsp:nvSpPr>
      <dsp:spPr>
        <a:xfrm rot="2561894">
          <a:off x="2772553" y="4813300"/>
          <a:ext cx="1039882" cy="64863"/>
        </a:xfrm>
        <a:custGeom>
          <a:avLst/>
          <a:gdLst/>
          <a:ahLst/>
          <a:cxnLst/>
          <a:rect l="0" t="0" r="0" b="0"/>
          <a:pathLst>
            <a:path>
              <a:moveTo>
                <a:pt x="0" y="32431"/>
              </a:moveTo>
              <a:lnTo>
                <a:pt x="1039882" y="3243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3480067-8C36-475D-9BB9-A15FE8097C7E}">
      <dsp:nvSpPr>
        <dsp:cNvPr id="0" name=""/>
        <dsp:cNvSpPr/>
      </dsp:nvSpPr>
      <dsp:spPr>
        <a:xfrm rot="21580785">
          <a:off x="2910362" y="3386782"/>
          <a:ext cx="1194899" cy="64863"/>
        </a:xfrm>
        <a:custGeom>
          <a:avLst/>
          <a:gdLst/>
          <a:ahLst/>
          <a:cxnLst/>
          <a:rect l="0" t="0" r="0" b="0"/>
          <a:pathLst>
            <a:path>
              <a:moveTo>
                <a:pt x="0" y="32431"/>
              </a:moveTo>
              <a:lnTo>
                <a:pt x="1194899" y="3243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810DED2-A084-4C8F-BA05-E16E1BCCC9AB}">
      <dsp:nvSpPr>
        <dsp:cNvPr id="0" name=""/>
        <dsp:cNvSpPr/>
      </dsp:nvSpPr>
      <dsp:spPr>
        <a:xfrm rot="19038106">
          <a:off x="2772553" y="1979836"/>
          <a:ext cx="1039882" cy="64863"/>
        </a:xfrm>
        <a:custGeom>
          <a:avLst/>
          <a:gdLst/>
          <a:ahLst/>
          <a:cxnLst/>
          <a:rect l="0" t="0" r="0" b="0"/>
          <a:pathLst>
            <a:path>
              <a:moveTo>
                <a:pt x="0" y="32431"/>
              </a:moveTo>
              <a:lnTo>
                <a:pt x="1039882" y="3243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F0AA023-D2E4-4104-983A-28D85919A3C9}">
      <dsp:nvSpPr>
        <dsp:cNvPr id="0" name=""/>
        <dsp:cNvSpPr/>
      </dsp:nvSpPr>
      <dsp:spPr>
        <a:xfrm>
          <a:off x="109575" y="1781472"/>
          <a:ext cx="3295054" cy="3295054"/>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t="-2000" b="-2000"/>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65A8B8D-9C95-4FC2-A8A1-C6011A365E46}">
      <dsp:nvSpPr>
        <dsp:cNvPr id="0" name=""/>
        <dsp:cNvSpPr/>
      </dsp:nvSpPr>
      <dsp:spPr>
        <a:xfrm>
          <a:off x="3412597" y="810"/>
          <a:ext cx="1977032" cy="197703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l-GR" sz="1400" b="1" kern="1200" dirty="0" smtClean="0">
              <a:latin typeface="Comic Sans MS" panose="030F0702030302020204" pitchFamily="66" charset="0"/>
            </a:rPr>
            <a:t>Μετάδοση θερμότητας με αγωγή</a:t>
          </a:r>
          <a:endParaRPr lang="el-GR" sz="1400" b="1" kern="1200" dirty="0">
            <a:latin typeface="Comic Sans MS" panose="030F0702030302020204" pitchFamily="66" charset="0"/>
          </a:endParaRPr>
        </a:p>
      </dsp:txBody>
      <dsp:txXfrm>
        <a:off x="3702127" y="290340"/>
        <a:ext cx="1397972" cy="1397972"/>
      </dsp:txXfrm>
    </dsp:sp>
    <dsp:sp modelId="{53C285F1-604E-4361-B318-6EA08E0E4EA8}">
      <dsp:nvSpPr>
        <dsp:cNvPr id="0" name=""/>
        <dsp:cNvSpPr/>
      </dsp:nvSpPr>
      <dsp:spPr>
        <a:xfrm>
          <a:off x="5587334" y="810"/>
          <a:ext cx="2965549" cy="19770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ctr" defTabSz="622300">
            <a:lnSpc>
              <a:spcPct val="90000"/>
            </a:lnSpc>
            <a:spcBef>
              <a:spcPct val="0"/>
            </a:spcBef>
            <a:spcAft>
              <a:spcPct val="15000"/>
            </a:spcAft>
            <a:buChar char="••"/>
          </a:pPr>
          <a:r>
            <a:rPr lang="el-GR" sz="1400" b="1" i="0" kern="1200" dirty="0" smtClean="0"/>
            <a:t>Η θερμότητα μεταδίδεται από το θερμότερο προς το ψυχρότερο </a:t>
          </a:r>
          <a:r>
            <a:rPr lang="el-GR" sz="1400" b="0" i="0" kern="1200" dirty="0" smtClean="0"/>
            <a:t>άκρο της βελόνας. Τη μετάδοση της θερμότητας μέσα από ένα υλικό σώμα την ονομάζουμε </a:t>
          </a:r>
          <a:r>
            <a:rPr lang="el-GR" sz="1400" b="1" i="0" kern="1200" dirty="0" smtClean="0"/>
            <a:t>μετάδοση με αγωγή</a:t>
          </a:r>
          <a:r>
            <a:rPr lang="el-GR" sz="1400" b="0" i="0" kern="1200" dirty="0" smtClean="0"/>
            <a:t>. </a:t>
          </a:r>
          <a:endParaRPr lang="el-GR" sz="1400" kern="1200" dirty="0"/>
        </a:p>
        <a:p>
          <a:pPr marL="114300" lvl="1" indent="-114300" algn="ctr" defTabSz="622300">
            <a:lnSpc>
              <a:spcPct val="90000"/>
            </a:lnSpc>
            <a:spcBef>
              <a:spcPct val="0"/>
            </a:spcBef>
            <a:spcAft>
              <a:spcPct val="15000"/>
            </a:spcAft>
            <a:buChar char="••"/>
          </a:pPr>
          <a:r>
            <a:rPr lang="el-GR" sz="1400" b="0" i="0" kern="1200" dirty="0" smtClean="0"/>
            <a:t>Ανάλογα με το πόσο καλά μεταδίδεται η θερμότητα σε ένα υλικό, το υλικό αυτό το χαρακτηρίζουμε </a:t>
          </a:r>
          <a:r>
            <a:rPr lang="el-GR" sz="1400" b="1" i="0" kern="1200" dirty="0" smtClean="0"/>
            <a:t>καλό ή κακό αγωγό της θερμότητας</a:t>
          </a:r>
          <a:r>
            <a:rPr lang="el-GR" sz="1400" b="0" i="0" kern="1200" dirty="0" smtClean="0"/>
            <a:t> .</a:t>
          </a:r>
          <a:endParaRPr lang="el-GR" sz="1400" kern="1200" dirty="0"/>
        </a:p>
      </dsp:txBody>
      <dsp:txXfrm>
        <a:off x="5587334" y="810"/>
        <a:ext cx="2965549" cy="1977032"/>
      </dsp:txXfrm>
    </dsp:sp>
    <dsp:sp modelId="{AE69B4F2-CA76-4314-B3F4-A71E60515565}">
      <dsp:nvSpPr>
        <dsp:cNvPr id="0" name=""/>
        <dsp:cNvSpPr/>
      </dsp:nvSpPr>
      <dsp:spPr>
        <a:xfrm>
          <a:off x="4105238" y="2488421"/>
          <a:ext cx="1844596" cy="1844596"/>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l-GR" sz="1200" b="1" kern="1200" dirty="0" smtClean="0">
              <a:latin typeface="Comic Sans MS" panose="030F0702030302020204" pitchFamily="66" charset="0"/>
            </a:rPr>
            <a:t>Μετάδοση στον μικρόκοσμο</a:t>
          </a:r>
          <a:endParaRPr lang="el-GR" sz="1200" b="1" kern="1200" dirty="0">
            <a:latin typeface="Comic Sans MS" panose="030F0702030302020204" pitchFamily="66" charset="0"/>
          </a:endParaRPr>
        </a:p>
      </dsp:txBody>
      <dsp:txXfrm>
        <a:off x="4375373" y="2758556"/>
        <a:ext cx="1304326" cy="1304326"/>
      </dsp:txXfrm>
    </dsp:sp>
    <dsp:sp modelId="{1FD0881A-A718-470E-BE9D-A02495DA2AA7}">
      <dsp:nvSpPr>
        <dsp:cNvPr id="0" name=""/>
        <dsp:cNvSpPr/>
      </dsp:nvSpPr>
      <dsp:spPr>
        <a:xfrm>
          <a:off x="6134294" y="2488421"/>
          <a:ext cx="2766894" cy="18445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114300" lvl="1" indent="-114300" algn="ctr" defTabSz="622300">
            <a:lnSpc>
              <a:spcPct val="90000"/>
            </a:lnSpc>
            <a:spcBef>
              <a:spcPct val="0"/>
            </a:spcBef>
            <a:spcAft>
              <a:spcPct val="15000"/>
            </a:spcAft>
            <a:buChar char="••"/>
          </a:pPr>
          <a:r>
            <a:rPr lang="el-GR" sz="1400" b="1" i="0" kern="1200" dirty="0" smtClean="0"/>
            <a:t>Τα</a:t>
          </a:r>
          <a:r>
            <a:rPr lang="el-GR" sz="1400" b="0" i="0" kern="1200" dirty="0" smtClean="0"/>
            <a:t> </a:t>
          </a:r>
          <a:r>
            <a:rPr lang="el-GR" sz="1400" b="1" i="0" kern="1200" dirty="0" smtClean="0"/>
            <a:t>μόρια του σώματος που βρίσκονται σε περιοχές με υψηλότερη θερμοκρασία μεταδίδουν τη θερμότητα σε γειτονικά τους μόρια </a:t>
          </a:r>
          <a:r>
            <a:rPr lang="el-GR" sz="1400" b="0" i="0" kern="1200" dirty="0" smtClean="0"/>
            <a:t>που βρίσκονται σε περιοχές με χαμηλότερη θερμοκρασία.</a:t>
          </a:r>
          <a:endParaRPr lang="el-GR" sz="1400" kern="1200" dirty="0"/>
        </a:p>
      </dsp:txBody>
      <dsp:txXfrm>
        <a:off x="6134294" y="2488421"/>
        <a:ext cx="2766894" cy="1844596"/>
      </dsp:txXfrm>
    </dsp:sp>
    <dsp:sp modelId="{619D1096-8DF8-4F53-92FC-48693B52AA72}">
      <dsp:nvSpPr>
        <dsp:cNvPr id="0" name=""/>
        <dsp:cNvSpPr/>
      </dsp:nvSpPr>
      <dsp:spPr>
        <a:xfrm>
          <a:off x="3412597" y="4880156"/>
          <a:ext cx="1977032" cy="1977032"/>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l-GR" sz="1200" kern="1200" dirty="0" smtClean="0">
              <a:latin typeface="Comic Sans MS" panose="030F0702030302020204" pitchFamily="66" charset="0"/>
            </a:rPr>
            <a:t>Μικροσκοπικός μηχανισμός μεταφοράς της θερμότητας στα διάφορα υλικά (κάνε κλικ στην εικόνα</a:t>
          </a:r>
          <a:r>
            <a:rPr lang="el-GR" sz="1200" kern="1200" dirty="0" smtClean="0"/>
            <a:t>)</a:t>
          </a:r>
          <a:endParaRPr lang="el-GR" sz="1200" kern="1200" dirty="0"/>
        </a:p>
      </dsp:txBody>
      <dsp:txXfrm>
        <a:off x="3702127" y="5169686"/>
        <a:ext cx="1397972" cy="13979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3B6FFA-0BDD-4367-ABEC-AC4B1A9655AB}">
      <dsp:nvSpPr>
        <dsp:cNvPr id="0" name=""/>
        <dsp:cNvSpPr/>
      </dsp:nvSpPr>
      <dsp:spPr>
        <a:xfrm>
          <a:off x="3055389" y="3640411"/>
          <a:ext cx="2818213" cy="2818213"/>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l-GR" sz="2400" b="0" i="0" kern="1200" dirty="0" smtClean="0">
              <a:solidFill>
                <a:schemeClr val="tx1"/>
              </a:solidFill>
              <a:latin typeface="Comic Sans MS" panose="030F0702030302020204" pitchFamily="66" charset="0"/>
            </a:rPr>
            <a:t>Μεταφορά της θερμότητας με ρεύματα</a:t>
          </a:r>
          <a:endParaRPr lang="el-GR" sz="2400" kern="1200" dirty="0">
            <a:solidFill>
              <a:schemeClr val="tx1"/>
            </a:solidFill>
            <a:latin typeface="Comic Sans MS" panose="030F0702030302020204" pitchFamily="66" charset="0"/>
          </a:endParaRPr>
        </a:p>
      </dsp:txBody>
      <dsp:txXfrm>
        <a:off x="3468107" y="4053129"/>
        <a:ext cx="1992777" cy="1992777"/>
      </dsp:txXfrm>
    </dsp:sp>
    <dsp:sp modelId="{30986D75-6C49-4594-910D-4DE022FA2778}">
      <dsp:nvSpPr>
        <dsp:cNvPr id="0" name=""/>
        <dsp:cNvSpPr/>
      </dsp:nvSpPr>
      <dsp:spPr>
        <a:xfrm rot="12900000">
          <a:off x="1136119" y="3112522"/>
          <a:ext cx="2271193" cy="80319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03C380D-C6FE-477A-B8E7-3A838B7612D3}">
      <dsp:nvSpPr>
        <dsp:cNvPr id="0" name=""/>
        <dsp:cNvSpPr/>
      </dsp:nvSpPr>
      <dsp:spPr>
        <a:xfrm>
          <a:off x="2839" y="1791845"/>
          <a:ext cx="2677302" cy="21418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666750">
            <a:lnSpc>
              <a:spcPct val="90000"/>
            </a:lnSpc>
            <a:spcBef>
              <a:spcPct val="0"/>
            </a:spcBef>
            <a:spcAft>
              <a:spcPct val="35000"/>
            </a:spcAft>
          </a:pPr>
          <a:r>
            <a:rPr lang="el-GR" sz="1500" b="0" i="0" kern="1200" dirty="0" smtClean="0"/>
            <a:t>Η θερμότητα στα υγρά και στα αέρια μεταφέρεται και με ρεύματα. Το θερμό νερό και ο θερμός αέρας μετακινούνται προς τα πάνω μεταφέροντας θερμότητα.</a:t>
          </a:r>
          <a:endParaRPr lang="el-GR" sz="1500" kern="1200" dirty="0"/>
        </a:p>
      </dsp:txBody>
      <dsp:txXfrm>
        <a:off x="65571" y="1854577"/>
        <a:ext cx="2551838" cy="2016377"/>
      </dsp:txXfrm>
    </dsp:sp>
    <dsp:sp modelId="{8B6FA803-E9D2-4438-9C2D-354DD3027E95}">
      <dsp:nvSpPr>
        <dsp:cNvPr id="0" name=""/>
        <dsp:cNvSpPr/>
      </dsp:nvSpPr>
      <dsp:spPr>
        <a:xfrm rot="16200000">
          <a:off x="3328899" y="1971033"/>
          <a:ext cx="2271193" cy="80319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FC48C81-DC49-4C62-B203-98067CE8C54B}">
      <dsp:nvSpPr>
        <dsp:cNvPr id="0" name=""/>
        <dsp:cNvSpPr/>
      </dsp:nvSpPr>
      <dsp:spPr>
        <a:xfrm>
          <a:off x="3125844" y="166111"/>
          <a:ext cx="2677302" cy="214184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666750">
            <a:lnSpc>
              <a:spcPct val="90000"/>
            </a:lnSpc>
            <a:spcBef>
              <a:spcPct val="0"/>
            </a:spcBef>
            <a:spcAft>
              <a:spcPct val="35000"/>
            </a:spcAft>
          </a:pPr>
          <a:r>
            <a:rPr lang="el-GR" sz="1500" b="0" i="0" kern="1200" dirty="0" smtClean="0"/>
            <a:t>Όταν στα υγρά και στα αέρια υπάρχουν περιοχές με διαφορετική θερμοκρασία, τα μόρια μετακινούνται από τις περιοχές με τη μεγαλύτερη προς τις περιοχές με τη μικρότερη θερμοκρασία. Κατά τη μετακίνησή τους αυτή μεταφέρουν ενέργεια. </a:t>
          </a:r>
          <a:endParaRPr lang="el-GR" sz="1500" kern="1200" dirty="0"/>
        </a:p>
      </dsp:txBody>
      <dsp:txXfrm>
        <a:off x="3188576" y="228843"/>
        <a:ext cx="2551838" cy="2016377"/>
      </dsp:txXfrm>
    </dsp:sp>
    <dsp:sp modelId="{89476D79-C14B-4577-9C2C-C6DF79C0DDD5}">
      <dsp:nvSpPr>
        <dsp:cNvPr id="0" name=""/>
        <dsp:cNvSpPr/>
      </dsp:nvSpPr>
      <dsp:spPr>
        <a:xfrm rot="19500000">
          <a:off x="5521678" y="3112522"/>
          <a:ext cx="2271193" cy="803190"/>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F5066E2-0782-417E-92D6-D1F0C3E8E260}">
      <dsp:nvSpPr>
        <dsp:cNvPr id="0" name=""/>
        <dsp:cNvSpPr/>
      </dsp:nvSpPr>
      <dsp:spPr>
        <a:xfrm>
          <a:off x="6248850" y="1791845"/>
          <a:ext cx="2677302" cy="2141841"/>
        </a:xfrm>
        <a:prstGeom prst="roundRect">
          <a:avLst>
            <a:gd name="adj" fmla="val 10000"/>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575" tIns="28575" rIns="28575" bIns="28575" numCol="1" spcCol="1270" anchor="ctr" anchorCtr="0">
          <a:noAutofit/>
        </a:bodyPr>
        <a:lstStyle/>
        <a:p>
          <a:pPr lvl="0" algn="ctr" defTabSz="666750">
            <a:lnSpc>
              <a:spcPct val="90000"/>
            </a:lnSpc>
            <a:spcBef>
              <a:spcPct val="0"/>
            </a:spcBef>
            <a:spcAft>
              <a:spcPct val="35000"/>
            </a:spcAft>
          </a:pPr>
          <a:endParaRPr lang="el-GR" sz="1500" kern="1200"/>
        </a:p>
      </dsp:txBody>
      <dsp:txXfrm>
        <a:off x="6311582" y="1854577"/>
        <a:ext cx="2551838" cy="20163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86F28E-22B2-47C3-8FBE-BC4E109B120C}">
      <dsp:nvSpPr>
        <dsp:cNvPr id="0" name=""/>
        <dsp:cNvSpPr/>
      </dsp:nvSpPr>
      <dsp:spPr>
        <a:xfrm>
          <a:off x="3888416" y="3312339"/>
          <a:ext cx="1987420" cy="1987420"/>
        </a:xfrm>
        <a:prstGeom prst="roundRect">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lvl="0" algn="ctr" defTabSz="1111250">
            <a:lnSpc>
              <a:spcPct val="90000"/>
            </a:lnSpc>
            <a:spcBef>
              <a:spcPct val="0"/>
            </a:spcBef>
            <a:spcAft>
              <a:spcPct val="35000"/>
            </a:spcAft>
          </a:pPr>
          <a:r>
            <a:rPr lang="el-GR" sz="2500" b="0" i="0" kern="1200" dirty="0" smtClean="0">
              <a:solidFill>
                <a:schemeClr val="tx1"/>
              </a:solidFill>
            </a:rPr>
            <a:t>Διάδοση της θερμότητας με ακτινοβολία</a:t>
          </a:r>
          <a:endParaRPr lang="el-GR" sz="2500" kern="1200" dirty="0">
            <a:solidFill>
              <a:schemeClr val="tx1"/>
            </a:solidFill>
          </a:endParaRPr>
        </a:p>
      </dsp:txBody>
      <dsp:txXfrm>
        <a:off x="3985434" y="3409357"/>
        <a:ext cx="1793384" cy="1793384"/>
      </dsp:txXfrm>
    </dsp:sp>
    <dsp:sp modelId="{E3A6E6E3-3ADF-4AB1-9ACF-1C194F70EC20}">
      <dsp:nvSpPr>
        <dsp:cNvPr id="0" name=""/>
        <dsp:cNvSpPr/>
      </dsp:nvSpPr>
      <dsp:spPr>
        <a:xfrm rot="16258738">
          <a:off x="4533150" y="2940075"/>
          <a:ext cx="744636" cy="0"/>
        </a:xfrm>
        <a:custGeom>
          <a:avLst/>
          <a:gdLst/>
          <a:ahLst/>
          <a:cxnLst/>
          <a:rect l="0" t="0" r="0" b="0"/>
          <a:pathLst>
            <a:path>
              <a:moveTo>
                <a:pt x="0" y="0"/>
              </a:moveTo>
              <a:lnTo>
                <a:pt x="744636"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4F7448A-9BEC-4BCF-920C-C6E8197D2AE1}">
      <dsp:nvSpPr>
        <dsp:cNvPr id="0" name=""/>
        <dsp:cNvSpPr/>
      </dsp:nvSpPr>
      <dsp:spPr>
        <a:xfrm>
          <a:off x="1800188" y="144018"/>
          <a:ext cx="6264699" cy="242379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466725">
            <a:lnSpc>
              <a:spcPct val="90000"/>
            </a:lnSpc>
            <a:spcBef>
              <a:spcPct val="0"/>
            </a:spcBef>
            <a:spcAft>
              <a:spcPct val="35000"/>
            </a:spcAft>
          </a:pPr>
          <a:r>
            <a:rPr lang="el-GR" sz="1050" b="0" i="0" kern="1200" dirty="0" smtClean="0">
              <a:latin typeface="Comic Sans MS" panose="030F0702030302020204" pitchFamily="66" charset="0"/>
            </a:rPr>
            <a:t>Η βασικότερη πηγή ενέργειας για τον πλανήτη μας είναι ο Ήλιος. Η θερμότητα από τον Ήλιο δεν μπορεί να μεταδοθεί με αγωγή ούτε να μεταφερθεί με ρεύματα, αφού στο διάστημα δεν υπάρχει ύλη. Η θερμότητα του Ήλιου διαδίδεται </a:t>
          </a:r>
          <a:r>
            <a:rPr lang="el-GR" sz="1050" b="0" i="0" kern="1200" dirty="0" err="1" smtClean="0">
              <a:latin typeface="Comic Sans MS" panose="030F0702030302020204" pitchFamily="66" charset="0"/>
            </a:rPr>
            <a:t>ώς</a:t>
          </a:r>
          <a:r>
            <a:rPr lang="el-GR" sz="1050" b="0" i="0" kern="1200" dirty="0" smtClean="0">
              <a:latin typeface="Comic Sans MS" panose="030F0702030302020204" pitchFamily="66" charset="0"/>
            </a:rPr>
            <a:t> τη Γη με </a:t>
          </a:r>
          <a:r>
            <a:rPr lang="el-GR" sz="1050" b="1" i="0" kern="1200" dirty="0" smtClean="0">
              <a:latin typeface="Comic Sans MS" panose="030F0702030302020204" pitchFamily="66" charset="0"/>
            </a:rPr>
            <a:t>ακτινοβολία</a:t>
          </a:r>
          <a:r>
            <a:rPr lang="el-GR" sz="1050" b="0" i="0" kern="1200" dirty="0" smtClean="0">
              <a:latin typeface="Comic Sans MS" panose="030F0702030302020204" pitchFamily="66" charset="0"/>
            </a:rPr>
            <a:t>. Ο Ήλιος ακτινοβολεί τεράστια ποσά ενέργειας στο διάστημα.</a:t>
          </a:r>
        </a:p>
        <a:p>
          <a:pPr lvl="0" algn="ctr" defTabSz="466725">
            <a:lnSpc>
              <a:spcPct val="90000"/>
            </a:lnSpc>
            <a:spcBef>
              <a:spcPct val="0"/>
            </a:spcBef>
            <a:spcAft>
              <a:spcPct val="35000"/>
            </a:spcAft>
          </a:pPr>
          <a:r>
            <a:rPr lang="el-GR" sz="1050" b="0" i="0" kern="1200" dirty="0" smtClean="0">
              <a:latin typeface="Comic Sans MS" panose="030F0702030302020204" pitchFamily="66" charset="0"/>
            </a:rPr>
            <a:t>Ένα πολύ μικρό μέρος της ενέργειας αυτής φτάνει στη Γη. Και όμως η ενέργεια αυτή είναι επαρκής, για να συντηρήσει τη ζωή στον πλανήτη μας. Η θερμότητα που ακτινοβολεί ο Ήλιος απορροφάται από τα σώματα στη Γη. Οι σκουρόχρωμες επιφάνειες απορροφούν περισσότερη θερμότητα απ' ό,τι οι ανοιχτόχρωμες.</a:t>
          </a:r>
          <a:endParaRPr lang="el-GR" sz="1050" kern="1200" dirty="0">
            <a:latin typeface="Comic Sans MS" panose="030F0702030302020204" pitchFamily="66" charset="0"/>
          </a:endParaRPr>
        </a:p>
      </dsp:txBody>
      <dsp:txXfrm>
        <a:off x="1918508" y="262338"/>
        <a:ext cx="6028059" cy="2187153"/>
      </dsp:txXfrm>
    </dsp:sp>
    <dsp:sp modelId="{28897061-C811-4C40-89F4-BEC3E9C0C382}">
      <dsp:nvSpPr>
        <dsp:cNvPr id="0" name=""/>
        <dsp:cNvSpPr/>
      </dsp:nvSpPr>
      <dsp:spPr>
        <a:xfrm rot="1206999">
          <a:off x="5842753" y="4856542"/>
          <a:ext cx="1084625" cy="0"/>
        </a:xfrm>
        <a:custGeom>
          <a:avLst/>
          <a:gdLst/>
          <a:ahLst/>
          <a:cxnLst/>
          <a:rect l="0" t="0" r="0" b="0"/>
          <a:pathLst>
            <a:path>
              <a:moveTo>
                <a:pt x="0" y="0"/>
              </a:moveTo>
              <a:lnTo>
                <a:pt x="1084625"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521A357-7007-4555-9B76-5802A365209D}">
      <dsp:nvSpPr>
        <dsp:cNvPr id="0" name=""/>
        <dsp:cNvSpPr/>
      </dsp:nvSpPr>
      <dsp:spPr>
        <a:xfrm>
          <a:off x="6894294" y="4621138"/>
          <a:ext cx="1331571" cy="1331571"/>
        </a:xfrm>
        <a:prstGeom prst="roundRect">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5880" tIns="55880" rIns="55880" bIns="55880" numCol="1" spcCol="1270" anchor="ctr" anchorCtr="0">
          <a:noAutofit/>
        </a:bodyPr>
        <a:lstStyle/>
        <a:p>
          <a:pPr lvl="0" algn="ctr" defTabSz="977900">
            <a:lnSpc>
              <a:spcPct val="90000"/>
            </a:lnSpc>
            <a:spcBef>
              <a:spcPct val="0"/>
            </a:spcBef>
            <a:spcAft>
              <a:spcPct val="35000"/>
            </a:spcAft>
          </a:pPr>
          <a:endParaRPr lang="el-GR" sz="2200" kern="1200" dirty="0"/>
        </a:p>
      </dsp:txBody>
      <dsp:txXfrm>
        <a:off x="6959296" y="4686140"/>
        <a:ext cx="1201567" cy="1201567"/>
      </dsp:txXfrm>
    </dsp:sp>
    <dsp:sp modelId="{32FCDCAA-6FBD-4117-B16E-1404CA51B687}">
      <dsp:nvSpPr>
        <dsp:cNvPr id="0" name=""/>
        <dsp:cNvSpPr/>
      </dsp:nvSpPr>
      <dsp:spPr>
        <a:xfrm rot="10359811">
          <a:off x="3277470" y="4473158"/>
          <a:ext cx="613457" cy="0"/>
        </a:xfrm>
        <a:custGeom>
          <a:avLst/>
          <a:gdLst/>
          <a:ahLst/>
          <a:cxnLst/>
          <a:rect l="0" t="0" r="0" b="0"/>
          <a:pathLst>
            <a:path>
              <a:moveTo>
                <a:pt x="0" y="0"/>
              </a:moveTo>
              <a:lnTo>
                <a:pt x="613457"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CB9A07D-AA40-4D26-84AF-C1351E32ECEA}">
      <dsp:nvSpPr>
        <dsp:cNvPr id="0" name=""/>
        <dsp:cNvSpPr/>
      </dsp:nvSpPr>
      <dsp:spPr>
        <a:xfrm>
          <a:off x="0" y="2880307"/>
          <a:ext cx="3279981" cy="3686337"/>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a:lnSpc>
              <a:spcPct val="90000"/>
            </a:lnSpc>
            <a:spcBef>
              <a:spcPct val="0"/>
            </a:spcBef>
            <a:spcAft>
              <a:spcPct val="35000"/>
            </a:spcAft>
          </a:pPr>
          <a:r>
            <a:rPr lang="el-GR" sz="1600" b="0" i="0" kern="1200" dirty="0" smtClean="0"/>
            <a:t>Η διάδοση της θερμότητας με ακτινοβολία γίνεται με ηλεκτρομαγνητικά κύματα που σε αντίθεση με το φως, που και αυτό είναι ηλεκτρομαγνητικό κύμα, δεν είναι ορατά. Η ηλεκτρομαγνητική ακτινοβολία διαδίδεται και στο κενό. Η απορρόφηση του ηλεκτρομαγνητικού κύματος από ένα σώμα προκαλεί αύξηση της θερμικής ενέργειας, άρα και της θερμοκρασίας του σώματος.</a:t>
          </a:r>
          <a:endParaRPr lang="el-GR" sz="1600" kern="1200" dirty="0"/>
        </a:p>
      </dsp:txBody>
      <dsp:txXfrm>
        <a:off x="160115" y="3040422"/>
        <a:ext cx="2959751" cy="3366107"/>
      </dsp:txXfrm>
    </dsp:sp>
  </dsp:spTree>
</dsp:drawing>
</file>

<file path=ppt/diagrams/layout1.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604C7B-312B-460A-8F07-261DBA07F66D}" type="datetimeFigureOut">
              <a:rPr lang="el-GR" smtClean="0"/>
              <a:t>10/1/2022</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FD8172-C4D4-4120-8701-4BAF6686F9C9}" type="slidenum">
              <a:rPr lang="el-GR" smtClean="0"/>
              <a:t>‹#›</a:t>
            </a:fld>
            <a:endParaRPr lang="el-GR"/>
          </a:p>
        </p:txBody>
      </p:sp>
    </p:spTree>
    <p:extLst>
      <p:ext uri="{BB962C8B-B14F-4D97-AF65-F5344CB8AC3E}">
        <p14:creationId xmlns:p14="http://schemas.microsoft.com/office/powerpoint/2010/main" val="627641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2BFD8172-C4D4-4120-8701-4BAF6686F9C9}" type="slidenum">
              <a:rPr lang="el-GR" smtClean="0"/>
              <a:t>1</a:t>
            </a:fld>
            <a:endParaRPr lang="el-GR"/>
          </a:p>
        </p:txBody>
      </p:sp>
    </p:spTree>
    <p:extLst>
      <p:ext uri="{BB962C8B-B14F-4D97-AF65-F5344CB8AC3E}">
        <p14:creationId xmlns:p14="http://schemas.microsoft.com/office/powerpoint/2010/main" val="3262348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82FCE3BA-E443-4A87-AD93-D4D66041DB66}" type="datetimeFigureOut">
              <a:rPr lang="el-GR" smtClean="0"/>
              <a:t>10/1/2022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CA487D5-1781-44B0-BAF6-92DCB2B431ED}" type="slidenum">
              <a:rPr lang="el-GR" smtClean="0"/>
              <a:t>‹#›</a:t>
            </a:fld>
            <a:endParaRPr lang="el-GR"/>
          </a:p>
        </p:txBody>
      </p:sp>
    </p:spTree>
    <p:extLst>
      <p:ext uri="{BB962C8B-B14F-4D97-AF65-F5344CB8AC3E}">
        <p14:creationId xmlns:p14="http://schemas.microsoft.com/office/powerpoint/2010/main" val="416159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2FCE3BA-E443-4A87-AD93-D4D66041DB66}" type="datetimeFigureOut">
              <a:rPr lang="el-GR" smtClean="0"/>
              <a:t>10/1/2022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CA487D5-1781-44B0-BAF6-92DCB2B431ED}" type="slidenum">
              <a:rPr lang="el-GR" smtClean="0"/>
              <a:t>‹#›</a:t>
            </a:fld>
            <a:endParaRPr lang="el-GR"/>
          </a:p>
        </p:txBody>
      </p:sp>
    </p:spTree>
    <p:extLst>
      <p:ext uri="{BB962C8B-B14F-4D97-AF65-F5344CB8AC3E}">
        <p14:creationId xmlns:p14="http://schemas.microsoft.com/office/powerpoint/2010/main" val="21638433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2FCE3BA-E443-4A87-AD93-D4D66041DB66}" type="datetimeFigureOut">
              <a:rPr lang="el-GR" smtClean="0"/>
              <a:t>10/1/2022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CA487D5-1781-44B0-BAF6-92DCB2B431ED}" type="slidenum">
              <a:rPr lang="el-GR" smtClean="0"/>
              <a:t>‹#›</a:t>
            </a:fld>
            <a:endParaRPr lang="el-GR"/>
          </a:p>
        </p:txBody>
      </p:sp>
    </p:spTree>
    <p:extLst>
      <p:ext uri="{BB962C8B-B14F-4D97-AF65-F5344CB8AC3E}">
        <p14:creationId xmlns:p14="http://schemas.microsoft.com/office/powerpoint/2010/main" val="576974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82FCE3BA-E443-4A87-AD93-D4D66041DB66}" type="datetimeFigureOut">
              <a:rPr lang="el-GR" smtClean="0"/>
              <a:t>10/1/2022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CA487D5-1781-44B0-BAF6-92DCB2B431ED}" type="slidenum">
              <a:rPr lang="el-GR" smtClean="0"/>
              <a:t>‹#›</a:t>
            </a:fld>
            <a:endParaRPr lang="el-GR"/>
          </a:p>
        </p:txBody>
      </p:sp>
    </p:spTree>
    <p:extLst>
      <p:ext uri="{BB962C8B-B14F-4D97-AF65-F5344CB8AC3E}">
        <p14:creationId xmlns:p14="http://schemas.microsoft.com/office/powerpoint/2010/main" val="1577008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82FCE3BA-E443-4A87-AD93-D4D66041DB66}" type="datetimeFigureOut">
              <a:rPr lang="el-GR" smtClean="0"/>
              <a:t>10/1/2022</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CA487D5-1781-44B0-BAF6-92DCB2B431ED}" type="slidenum">
              <a:rPr lang="el-GR" smtClean="0"/>
              <a:t>‹#›</a:t>
            </a:fld>
            <a:endParaRPr lang="el-GR"/>
          </a:p>
        </p:txBody>
      </p:sp>
    </p:spTree>
    <p:extLst>
      <p:ext uri="{BB962C8B-B14F-4D97-AF65-F5344CB8AC3E}">
        <p14:creationId xmlns:p14="http://schemas.microsoft.com/office/powerpoint/2010/main" val="706578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82FCE3BA-E443-4A87-AD93-D4D66041DB66}" type="datetimeFigureOut">
              <a:rPr lang="el-GR" smtClean="0"/>
              <a:t>10/1/2022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CCA487D5-1781-44B0-BAF6-92DCB2B431ED}" type="slidenum">
              <a:rPr lang="el-GR" smtClean="0"/>
              <a:t>‹#›</a:t>
            </a:fld>
            <a:endParaRPr lang="el-GR"/>
          </a:p>
        </p:txBody>
      </p:sp>
    </p:spTree>
    <p:extLst>
      <p:ext uri="{BB962C8B-B14F-4D97-AF65-F5344CB8AC3E}">
        <p14:creationId xmlns:p14="http://schemas.microsoft.com/office/powerpoint/2010/main" val="4166547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82FCE3BA-E443-4A87-AD93-D4D66041DB66}" type="datetimeFigureOut">
              <a:rPr lang="el-GR" smtClean="0"/>
              <a:t>10/1/2022</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CCA487D5-1781-44B0-BAF6-92DCB2B431ED}" type="slidenum">
              <a:rPr lang="el-GR" smtClean="0"/>
              <a:t>‹#›</a:t>
            </a:fld>
            <a:endParaRPr lang="el-GR"/>
          </a:p>
        </p:txBody>
      </p:sp>
    </p:spTree>
    <p:extLst>
      <p:ext uri="{BB962C8B-B14F-4D97-AF65-F5344CB8AC3E}">
        <p14:creationId xmlns:p14="http://schemas.microsoft.com/office/powerpoint/2010/main" val="1780715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82FCE3BA-E443-4A87-AD93-D4D66041DB66}" type="datetimeFigureOut">
              <a:rPr lang="el-GR" smtClean="0"/>
              <a:t>10/1/2022</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CCA487D5-1781-44B0-BAF6-92DCB2B431ED}" type="slidenum">
              <a:rPr lang="el-GR" smtClean="0"/>
              <a:t>‹#›</a:t>
            </a:fld>
            <a:endParaRPr lang="el-GR"/>
          </a:p>
        </p:txBody>
      </p:sp>
    </p:spTree>
    <p:extLst>
      <p:ext uri="{BB962C8B-B14F-4D97-AF65-F5344CB8AC3E}">
        <p14:creationId xmlns:p14="http://schemas.microsoft.com/office/powerpoint/2010/main" val="2320635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82FCE3BA-E443-4A87-AD93-D4D66041DB66}" type="datetimeFigureOut">
              <a:rPr lang="el-GR" smtClean="0"/>
              <a:t>10/1/2022</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CCA487D5-1781-44B0-BAF6-92DCB2B431ED}" type="slidenum">
              <a:rPr lang="el-GR" smtClean="0"/>
              <a:t>‹#›</a:t>
            </a:fld>
            <a:endParaRPr lang="el-GR"/>
          </a:p>
        </p:txBody>
      </p:sp>
    </p:spTree>
    <p:extLst>
      <p:ext uri="{BB962C8B-B14F-4D97-AF65-F5344CB8AC3E}">
        <p14:creationId xmlns:p14="http://schemas.microsoft.com/office/powerpoint/2010/main" val="933876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82FCE3BA-E443-4A87-AD93-D4D66041DB66}" type="datetimeFigureOut">
              <a:rPr lang="el-GR" smtClean="0"/>
              <a:t>10/1/2022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CCA487D5-1781-44B0-BAF6-92DCB2B431ED}" type="slidenum">
              <a:rPr lang="el-GR" smtClean="0"/>
              <a:t>‹#›</a:t>
            </a:fld>
            <a:endParaRPr lang="el-GR"/>
          </a:p>
        </p:txBody>
      </p:sp>
    </p:spTree>
    <p:extLst>
      <p:ext uri="{BB962C8B-B14F-4D97-AF65-F5344CB8AC3E}">
        <p14:creationId xmlns:p14="http://schemas.microsoft.com/office/powerpoint/2010/main" val="2156838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82FCE3BA-E443-4A87-AD93-D4D66041DB66}" type="datetimeFigureOut">
              <a:rPr lang="el-GR" smtClean="0"/>
              <a:t>10/1/2022</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CCA487D5-1781-44B0-BAF6-92DCB2B431ED}" type="slidenum">
              <a:rPr lang="el-GR" smtClean="0"/>
              <a:t>‹#›</a:t>
            </a:fld>
            <a:endParaRPr lang="el-GR"/>
          </a:p>
        </p:txBody>
      </p:sp>
    </p:spTree>
    <p:extLst>
      <p:ext uri="{BB962C8B-B14F-4D97-AF65-F5344CB8AC3E}">
        <p14:creationId xmlns:p14="http://schemas.microsoft.com/office/powerpoint/2010/main" val="2800849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CE3BA-E443-4A87-AD93-D4D66041DB66}" type="datetimeFigureOut">
              <a:rPr lang="el-GR" smtClean="0"/>
              <a:t>10/1/2022</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A487D5-1781-44B0-BAF6-92DCB2B431ED}" type="slidenum">
              <a:rPr lang="el-GR" smtClean="0"/>
              <a:t>‹#›</a:t>
            </a:fld>
            <a:endParaRPr lang="el-GR"/>
          </a:p>
        </p:txBody>
      </p:sp>
    </p:spTree>
    <p:extLst>
      <p:ext uri="{BB962C8B-B14F-4D97-AF65-F5344CB8AC3E}">
        <p14:creationId xmlns:p14="http://schemas.microsoft.com/office/powerpoint/2010/main" val="2748058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hotodentro.edu.gr/v/item/ds/8521/8583" TargetMode="External"/><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Διάγραμμα 1"/>
          <p:cNvGraphicFramePr/>
          <p:nvPr>
            <p:extLst>
              <p:ext uri="{D42A27DB-BD31-4B8C-83A1-F6EECF244321}">
                <p14:modId xmlns:p14="http://schemas.microsoft.com/office/powerpoint/2010/main" val="2283062876"/>
              </p:ext>
            </p:extLst>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Εικόνα 3">
            <a:hlinkClick r:id="rId8"/>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652120" y="4941168"/>
            <a:ext cx="2964782" cy="165836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5423787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Διάγραμμα 1"/>
          <p:cNvGraphicFramePr/>
          <p:nvPr>
            <p:extLst>
              <p:ext uri="{D42A27DB-BD31-4B8C-83A1-F6EECF244321}">
                <p14:modId xmlns:p14="http://schemas.microsoft.com/office/powerpoint/2010/main" val="2703879523"/>
              </p:ext>
            </p:extLst>
          </p:nvPr>
        </p:nvGraphicFramePr>
        <p:xfrm>
          <a:off x="107504" y="116632"/>
          <a:ext cx="8928992" cy="66247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0509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Διάγραμμα 1"/>
          <p:cNvGraphicFramePr/>
          <p:nvPr>
            <p:extLst>
              <p:ext uri="{D42A27DB-BD31-4B8C-83A1-F6EECF244321}">
                <p14:modId xmlns:p14="http://schemas.microsoft.com/office/powerpoint/2010/main" val="553091024"/>
              </p:ext>
            </p:extLst>
          </p:nvPr>
        </p:nvGraphicFramePr>
        <p:xfrm>
          <a:off x="107504" y="116632"/>
          <a:ext cx="8856984" cy="66247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4788011"/>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TotalTime>
  <Words>274</Words>
  <Application>Microsoft Office PowerPoint</Application>
  <PresentationFormat>Προβολή στην οθόνη (4:3)</PresentationFormat>
  <Paragraphs>14</Paragraphs>
  <Slides>3</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3</vt:i4>
      </vt:variant>
    </vt:vector>
  </HeadingPairs>
  <TitlesOfParts>
    <vt:vector size="4" baseType="lpstr">
      <vt:lpstr>Θέμα του Office</vt:lpstr>
      <vt:lpstr>Παρουσίαση του PowerPoint</vt:lpstr>
      <vt:lpstr>Παρουσίαση του PowerPoint</vt:lpstr>
      <vt:lpstr>Παρουσίαση του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ΚΑΤΕΡΙΝΑ ΠΑΠΑΪΩΑΝΝΟΥ</dc:creator>
  <cp:lastModifiedBy>ΚΑΤΕΡΙΝΑ ΠΑΠΑΪΩΑΝΝΟΥ</cp:lastModifiedBy>
  <cp:revision>5</cp:revision>
  <dcterms:created xsi:type="dcterms:W3CDTF">2022-01-10T17:27:12Z</dcterms:created>
  <dcterms:modified xsi:type="dcterms:W3CDTF">2022-01-10T18:43:12Z</dcterms:modified>
</cp:coreProperties>
</file>